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6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1143000" y="685800"/>
            <a:ext cx="4572000" cy="3429000"/>
          </a:xfrm>
          <a:prstGeom prst="rect">
            <a:avLst/>
          </a:prstGeom>
        </p:spPr>
        <p:txBody>
          <a:bodyPr/>
          <a:lstStyle/>
          <a:p>
            <a:endParaRPr/>
          </a:p>
        </p:txBody>
      </p:sp>
      <p:sp>
        <p:nvSpPr>
          <p:cNvPr id="240" name="Shape 2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Grandview Display"/>
      </a:defRPr>
    </a:lvl1pPr>
    <a:lvl2pPr indent="228600" defTabSz="457200" latinLnBrk="0">
      <a:defRPr sz="1200">
        <a:latin typeface="+mn-lt"/>
        <a:ea typeface="+mn-ea"/>
        <a:cs typeface="+mn-cs"/>
        <a:sym typeface="Grandview Display"/>
      </a:defRPr>
    </a:lvl2pPr>
    <a:lvl3pPr indent="457200" defTabSz="457200" latinLnBrk="0">
      <a:defRPr sz="1200">
        <a:latin typeface="+mn-lt"/>
        <a:ea typeface="+mn-ea"/>
        <a:cs typeface="+mn-cs"/>
        <a:sym typeface="Grandview Display"/>
      </a:defRPr>
    </a:lvl3pPr>
    <a:lvl4pPr indent="685800" defTabSz="457200" latinLnBrk="0">
      <a:defRPr sz="1200">
        <a:latin typeface="+mn-lt"/>
        <a:ea typeface="+mn-ea"/>
        <a:cs typeface="+mn-cs"/>
        <a:sym typeface="Grandview Display"/>
      </a:defRPr>
    </a:lvl4pPr>
    <a:lvl5pPr indent="914400" defTabSz="457200" latinLnBrk="0">
      <a:defRPr sz="1200">
        <a:latin typeface="+mn-lt"/>
        <a:ea typeface="+mn-ea"/>
        <a:cs typeface="+mn-cs"/>
        <a:sym typeface="Grandview Display"/>
      </a:defRPr>
    </a:lvl5pPr>
    <a:lvl6pPr indent="1143000" defTabSz="457200" latinLnBrk="0">
      <a:defRPr sz="1200">
        <a:latin typeface="+mn-lt"/>
        <a:ea typeface="+mn-ea"/>
        <a:cs typeface="+mn-cs"/>
        <a:sym typeface="Grandview Display"/>
      </a:defRPr>
    </a:lvl6pPr>
    <a:lvl7pPr indent="1371600" defTabSz="457200" latinLnBrk="0">
      <a:defRPr sz="1200">
        <a:latin typeface="+mn-lt"/>
        <a:ea typeface="+mn-ea"/>
        <a:cs typeface="+mn-cs"/>
        <a:sym typeface="Grandview Display"/>
      </a:defRPr>
    </a:lvl7pPr>
    <a:lvl8pPr indent="1600200" defTabSz="457200" latinLnBrk="0">
      <a:defRPr sz="1200">
        <a:latin typeface="+mn-lt"/>
        <a:ea typeface="+mn-ea"/>
        <a:cs typeface="+mn-cs"/>
        <a:sym typeface="Grandview Display"/>
      </a:defRPr>
    </a:lvl8pPr>
    <a:lvl9pPr indent="1828800" defTabSz="457200" latinLnBrk="0">
      <a:defRPr sz="1200">
        <a:latin typeface="+mn-lt"/>
        <a:ea typeface="+mn-ea"/>
        <a:cs typeface="+mn-cs"/>
        <a:sym typeface="Grandview Display"/>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plansza">
    <p:spTree>
      <p:nvGrpSpPr>
        <p:cNvPr id="1" name=""/>
        <p:cNvGrpSpPr/>
        <p:nvPr/>
      </p:nvGrpSpPr>
      <p:grpSpPr>
        <a:xfrm>
          <a:off x="0" y="0"/>
          <a:ext cx="0" cy="0"/>
          <a:chOff x="0" y="0"/>
          <a:chExt cx="0" cy="0"/>
        </a:xfrm>
      </p:grpSpPr>
      <p:pic>
        <p:nvPicPr>
          <p:cNvPr id="12"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13" name="Treść - poziom 1…"/>
          <p:cNvSpPr txBox="1">
            <a:spLocks noGrp="1"/>
          </p:cNvSpPr>
          <p:nvPr>
            <p:ph type="body" sz="half" idx="1" hasCustomPrompt="1"/>
          </p:nvPr>
        </p:nvSpPr>
        <p:spPr>
          <a:xfrm>
            <a:off x="1102981" y="2207759"/>
            <a:ext cx="7862757" cy="3088460"/>
          </a:xfrm>
          <a:prstGeom prst="rect">
            <a:avLst/>
          </a:prstGeom>
        </p:spPr>
        <p:txBody>
          <a:bodyPr/>
          <a:lstStyle/>
          <a:p>
            <a:r>
              <a:t>Tekst zastępczy Tekst zastępczy Tekst zastępczy Tekst zastępczy Tekst zastępczy Tekst zastępczy Tekst zastępczy Tekst zastępczy Tekst zastępczy Tekst zastępczy Tekst zastępczy Tekst zastępczy Tekst zastępczy Tekst zastępczy Tekst zastępczy Tekst zast</a:t>
            </a:r>
          </a:p>
          <a:p>
            <a:pPr lvl="1"/>
            <a:endParaRPr/>
          </a:p>
          <a:p>
            <a:pPr lvl="2"/>
            <a:endParaRPr/>
          </a:p>
          <a:p>
            <a:pPr lvl="3"/>
            <a:endParaRPr/>
          </a:p>
          <a:p>
            <a:pPr lvl="4"/>
            <a:endParaRPr/>
          </a:p>
        </p:txBody>
      </p:sp>
      <p:pic>
        <p:nvPicPr>
          <p:cNvPr id="14" name="Obraz 20" descr="Obraz 20"/>
          <p:cNvPicPr>
            <a:picLocks noChangeAspect="1"/>
          </p:cNvPicPr>
          <p:nvPr/>
        </p:nvPicPr>
        <p:blipFill>
          <a:blip r:embed="rId3"/>
          <a:stretch>
            <a:fillRect/>
          </a:stretch>
        </p:blipFill>
        <p:spPr>
          <a:xfrm>
            <a:off x="9625286" y="735165"/>
            <a:ext cx="1805958" cy="1412327"/>
          </a:xfrm>
          <a:prstGeom prst="rect">
            <a:avLst/>
          </a:prstGeom>
          <a:ln w="12700">
            <a:miter lim="400000"/>
          </a:ln>
        </p:spPr>
      </p:pic>
      <p:sp>
        <p:nvSpPr>
          <p:cNvPr id="15" name="Tekst tytułowy"/>
          <p:cNvSpPr txBox="1">
            <a:spLocks noGrp="1"/>
          </p:cNvSpPr>
          <p:nvPr>
            <p:ph type="title"/>
          </p:nvPr>
        </p:nvSpPr>
        <p:spPr>
          <a:prstGeom prst="rect">
            <a:avLst/>
          </a:prstGeom>
        </p:spPr>
        <p:txBody>
          <a:bodyPr/>
          <a:lstStyle/>
          <a:p>
            <a:r>
              <a:t>Tekst tytułowy</a:t>
            </a:r>
          </a:p>
        </p:txBody>
      </p:sp>
      <p:sp>
        <p:nvSpPr>
          <p:cNvPr id="16"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okojowa tytułowa">
    <p:spTree>
      <p:nvGrpSpPr>
        <p:cNvPr id="1" name=""/>
        <p:cNvGrpSpPr/>
        <p:nvPr/>
      </p:nvGrpSpPr>
      <p:grpSpPr>
        <a:xfrm>
          <a:off x="0" y="0"/>
          <a:ext cx="0" cy="0"/>
          <a:chOff x="0" y="0"/>
          <a:chExt cx="0" cy="0"/>
        </a:xfrm>
      </p:grpSpPr>
      <p:pic>
        <p:nvPicPr>
          <p:cNvPr id="122"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123" name="Łącznik prosty 10"/>
          <p:cNvSpPr/>
          <p:nvPr/>
        </p:nvSpPr>
        <p:spPr>
          <a:xfrm>
            <a:off x="3004446" y="6363729"/>
            <a:ext cx="2253356" cy="3"/>
          </a:xfrm>
          <a:prstGeom prst="line">
            <a:avLst/>
          </a:prstGeom>
          <a:ln w="6350">
            <a:solidFill>
              <a:srgbClr val="0A1251"/>
            </a:solidFill>
            <a:miter/>
          </a:ln>
        </p:spPr>
        <p:txBody>
          <a:bodyPr lIns="45718" tIns="45718" rIns="45718" bIns="45718"/>
          <a:lstStyle/>
          <a:p>
            <a:endParaRPr/>
          </a:p>
        </p:txBody>
      </p:sp>
      <p:sp>
        <p:nvSpPr>
          <p:cNvPr id="124" name="Tekst tytułowy"/>
          <p:cNvSpPr txBox="1">
            <a:spLocks noGrp="1"/>
          </p:cNvSpPr>
          <p:nvPr>
            <p:ph type="title"/>
          </p:nvPr>
        </p:nvSpPr>
        <p:spPr>
          <a:xfrm>
            <a:off x="3058165" y="732132"/>
            <a:ext cx="7791417" cy="1031818"/>
          </a:xfrm>
          <a:prstGeom prst="rect">
            <a:avLst/>
          </a:prstGeom>
        </p:spPr>
        <p:txBody>
          <a:bodyPr/>
          <a:lstStyle/>
          <a:p>
            <a:r>
              <a:t>Tekst tytułowy</a:t>
            </a:r>
          </a:p>
        </p:txBody>
      </p:sp>
      <p:sp>
        <p:nvSpPr>
          <p:cNvPr id="125" name="Treść - poziom 1…"/>
          <p:cNvSpPr txBox="1">
            <a:spLocks noGrp="1"/>
          </p:cNvSpPr>
          <p:nvPr>
            <p:ph type="body" sz="half" idx="1" hasCustomPrompt="1"/>
          </p:nvPr>
        </p:nvSpPr>
        <p:spPr>
          <a:xfrm>
            <a:off x="3058162" y="2014472"/>
            <a:ext cx="7862757" cy="3088460"/>
          </a:xfrm>
          <a:prstGeom prst="rect">
            <a:avLst/>
          </a:prstGeom>
        </p:spPr>
        <p:txBody>
          <a:bodyPr/>
          <a:lstStyle/>
          <a:p>
            <a:r>
              <a:t>Tekst zastępczy Tekst zastępczy Tekst zastępczy Tekst zastępczy Tekst zastępczy Tekst zastępczy Tekst zastępczy Tekst zastępczy Tekst zastępczy Tekst zastępczy Tekst zastępczy Tekst zastępczy Tekst zastępczy Tekst zastępczy Tekst zastępczy Tekst zast</a:t>
            </a:r>
          </a:p>
          <a:p>
            <a:pPr lvl="1"/>
            <a:endParaRPr/>
          </a:p>
          <a:p>
            <a:pPr lvl="2"/>
            <a:endParaRPr/>
          </a:p>
          <a:p>
            <a:pPr lvl="3"/>
            <a:endParaRPr/>
          </a:p>
          <a:p>
            <a:pPr lvl="4"/>
            <a:endParaRPr/>
          </a:p>
        </p:txBody>
      </p:sp>
      <p:pic>
        <p:nvPicPr>
          <p:cNvPr id="126" name="Obraz 13" descr="Obraz 13"/>
          <p:cNvPicPr>
            <a:picLocks noChangeAspect="1"/>
          </p:cNvPicPr>
          <p:nvPr/>
        </p:nvPicPr>
        <p:blipFill>
          <a:blip r:embed="rId3"/>
          <a:stretch>
            <a:fillRect/>
          </a:stretch>
        </p:blipFill>
        <p:spPr>
          <a:xfrm rot="21401754">
            <a:off x="-713915" y="3590518"/>
            <a:ext cx="3467700" cy="3909132"/>
          </a:xfrm>
          <a:prstGeom prst="rect">
            <a:avLst/>
          </a:prstGeom>
          <a:ln w="12700">
            <a:miter lim="400000"/>
          </a:ln>
        </p:spPr>
      </p:pic>
      <p:sp>
        <p:nvSpPr>
          <p:cNvPr id="127" name="Footer Placeholder 4"/>
          <p:cNvSpPr txBox="1"/>
          <p:nvPr/>
        </p:nvSpPr>
        <p:spPr>
          <a:xfrm>
            <a:off x="2994559" y="6430723"/>
            <a:ext cx="3948935"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Pokojowa Nagroda nobla</a:t>
            </a:r>
          </a:p>
        </p:txBody>
      </p:sp>
      <p:sp>
        <p:nvSpPr>
          <p:cNvPr id="128"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okojowa body">
    <p:spTree>
      <p:nvGrpSpPr>
        <p:cNvPr id="1" name=""/>
        <p:cNvGrpSpPr/>
        <p:nvPr/>
      </p:nvGrpSpPr>
      <p:grpSpPr>
        <a:xfrm>
          <a:off x="0" y="0"/>
          <a:ext cx="0" cy="0"/>
          <a:chOff x="0" y="0"/>
          <a:chExt cx="0" cy="0"/>
        </a:xfrm>
      </p:grpSpPr>
      <p:pic>
        <p:nvPicPr>
          <p:cNvPr id="135"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136" name="Tekst tytułowy"/>
          <p:cNvSpPr txBox="1">
            <a:spLocks noGrp="1"/>
          </p:cNvSpPr>
          <p:nvPr>
            <p:ph type="title"/>
          </p:nvPr>
        </p:nvSpPr>
        <p:spPr>
          <a:prstGeom prst="rect">
            <a:avLst/>
          </a:prstGeom>
        </p:spPr>
        <p:txBody>
          <a:bodyPr/>
          <a:lstStyle/>
          <a:p>
            <a:r>
              <a:t>Tekst tytułowy</a:t>
            </a:r>
          </a:p>
        </p:txBody>
      </p:sp>
      <p:sp>
        <p:nvSpPr>
          <p:cNvPr id="137" name="Łącznik prosty 4"/>
          <p:cNvSpPr/>
          <p:nvPr/>
        </p:nvSpPr>
        <p:spPr>
          <a:xfrm>
            <a:off x="774915" y="6363730"/>
            <a:ext cx="4482885" cy="1"/>
          </a:xfrm>
          <a:prstGeom prst="line">
            <a:avLst/>
          </a:prstGeom>
          <a:ln w="6350">
            <a:solidFill>
              <a:srgbClr val="0A1251"/>
            </a:solidFill>
            <a:miter/>
          </a:ln>
        </p:spPr>
        <p:txBody>
          <a:bodyPr lIns="45718" tIns="45718" rIns="45718" bIns="45718"/>
          <a:lstStyle/>
          <a:p>
            <a:endParaRPr/>
          </a:p>
        </p:txBody>
      </p:sp>
      <p:pic>
        <p:nvPicPr>
          <p:cNvPr id="138" name="Obraz 6" descr="Obraz 6"/>
          <p:cNvPicPr>
            <a:picLocks noChangeAspect="1"/>
          </p:cNvPicPr>
          <p:nvPr/>
        </p:nvPicPr>
        <p:blipFill>
          <a:blip r:embed="rId3"/>
          <a:stretch>
            <a:fillRect/>
          </a:stretch>
        </p:blipFill>
        <p:spPr>
          <a:xfrm rot="20340646">
            <a:off x="22332" y="5890857"/>
            <a:ext cx="954762" cy="1012761"/>
          </a:xfrm>
          <a:prstGeom prst="rect">
            <a:avLst/>
          </a:prstGeom>
          <a:ln w="12700">
            <a:miter lim="400000"/>
          </a:ln>
        </p:spPr>
      </p:pic>
      <p:sp>
        <p:nvSpPr>
          <p:cNvPr id="139" name="Footer Placeholder 4"/>
          <p:cNvSpPr txBox="1"/>
          <p:nvPr/>
        </p:nvSpPr>
        <p:spPr>
          <a:xfrm>
            <a:off x="2994559" y="6430723"/>
            <a:ext cx="3948935"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Pokojowa Nagroda nobla</a:t>
            </a:r>
          </a:p>
        </p:txBody>
      </p:sp>
      <p:sp>
        <p:nvSpPr>
          <p:cNvPr id="140"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nauki ekonomiczne tytułowa">
    <p:spTree>
      <p:nvGrpSpPr>
        <p:cNvPr id="1" name=""/>
        <p:cNvGrpSpPr/>
        <p:nvPr/>
      </p:nvGrpSpPr>
      <p:grpSpPr>
        <a:xfrm>
          <a:off x="0" y="0"/>
          <a:ext cx="0" cy="0"/>
          <a:chOff x="0" y="0"/>
          <a:chExt cx="0" cy="0"/>
        </a:xfrm>
      </p:grpSpPr>
      <p:pic>
        <p:nvPicPr>
          <p:cNvPr id="147"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148" name="Łącznik prosty 6"/>
          <p:cNvSpPr/>
          <p:nvPr/>
        </p:nvSpPr>
        <p:spPr>
          <a:xfrm>
            <a:off x="3004446" y="6363729"/>
            <a:ext cx="2253356" cy="3"/>
          </a:xfrm>
          <a:prstGeom prst="line">
            <a:avLst/>
          </a:prstGeom>
          <a:ln w="6350">
            <a:solidFill>
              <a:srgbClr val="0A1251"/>
            </a:solidFill>
            <a:miter/>
          </a:ln>
        </p:spPr>
        <p:txBody>
          <a:bodyPr lIns="45718" tIns="45718" rIns="45718" bIns="45718"/>
          <a:lstStyle/>
          <a:p>
            <a:endParaRPr/>
          </a:p>
        </p:txBody>
      </p:sp>
      <p:sp>
        <p:nvSpPr>
          <p:cNvPr id="149" name="Tekst tytułowy"/>
          <p:cNvSpPr txBox="1">
            <a:spLocks noGrp="1"/>
          </p:cNvSpPr>
          <p:nvPr>
            <p:ph type="title"/>
          </p:nvPr>
        </p:nvSpPr>
        <p:spPr>
          <a:xfrm>
            <a:off x="3058165" y="732132"/>
            <a:ext cx="7791417" cy="1031818"/>
          </a:xfrm>
          <a:prstGeom prst="rect">
            <a:avLst/>
          </a:prstGeom>
        </p:spPr>
        <p:txBody>
          <a:bodyPr/>
          <a:lstStyle/>
          <a:p>
            <a:r>
              <a:t>Tekst tytułowy</a:t>
            </a:r>
          </a:p>
        </p:txBody>
      </p:sp>
      <p:sp>
        <p:nvSpPr>
          <p:cNvPr id="150" name="Treść - poziom 1…"/>
          <p:cNvSpPr txBox="1">
            <a:spLocks noGrp="1"/>
          </p:cNvSpPr>
          <p:nvPr>
            <p:ph type="body" sz="half" idx="1" hasCustomPrompt="1"/>
          </p:nvPr>
        </p:nvSpPr>
        <p:spPr>
          <a:xfrm>
            <a:off x="3058162" y="2014472"/>
            <a:ext cx="7862757" cy="3088460"/>
          </a:xfrm>
          <a:prstGeom prst="rect">
            <a:avLst/>
          </a:prstGeom>
        </p:spPr>
        <p:txBody>
          <a:bodyPr/>
          <a:lstStyle/>
          <a:p>
            <a:r>
              <a:t>Tekst zastępczy Tekst zastępczy Tekst zastępczy Tekst zastępczy Tekst zastępczy Tekst zastępczy Tekst zastępczy Tekst zastępczy Tekst zastępczy Tekst zastępczy Tekst zastępczy Tekst zastępczy Tekst zastępczy Tekst zastępczy Tekst zastępczy Tekst zast</a:t>
            </a:r>
          </a:p>
          <a:p>
            <a:pPr lvl="1"/>
            <a:endParaRPr/>
          </a:p>
          <a:p>
            <a:pPr lvl="2"/>
            <a:endParaRPr/>
          </a:p>
          <a:p>
            <a:pPr lvl="3"/>
            <a:endParaRPr/>
          </a:p>
          <a:p>
            <a:pPr lvl="4"/>
            <a:endParaRPr/>
          </a:p>
        </p:txBody>
      </p:sp>
      <p:pic>
        <p:nvPicPr>
          <p:cNvPr id="151" name="Obraz 10" descr="Obraz 10"/>
          <p:cNvPicPr>
            <a:picLocks noChangeAspect="1"/>
          </p:cNvPicPr>
          <p:nvPr/>
        </p:nvPicPr>
        <p:blipFill>
          <a:blip r:embed="rId3"/>
          <a:stretch>
            <a:fillRect/>
          </a:stretch>
        </p:blipFill>
        <p:spPr>
          <a:xfrm>
            <a:off x="-1166760" y="3305431"/>
            <a:ext cx="4115602" cy="4133315"/>
          </a:xfrm>
          <a:prstGeom prst="rect">
            <a:avLst/>
          </a:prstGeom>
          <a:ln w="12700">
            <a:miter lim="400000"/>
          </a:ln>
        </p:spPr>
      </p:pic>
      <p:sp>
        <p:nvSpPr>
          <p:cNvPr id="152" name="Footer Placeholder 4"/>
          <p:cNvSpPr txBox="1"/>
          <p:nvPr/>
        </p:nvSpPr>
        <p:spPr>
          <a:xfrm>
            <a:off x="2994559" y="6430723"/>
            <a:ext cx="4609459"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nauk ekonomicznych</a:t>
            </a:r>
          </a:p>
        </p:txBody>
      </p:sp>
      <p:sp>
        <p:nvSpPr>
          <p:cNvPr id="153"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nauki ekonomiczne body">
    <p:spTree>
      <p:nvGrpSpPr>
        <p:cNvPr id="1" name=""/>
        <p:cNvGrpSpPr/>
        <p:nvPr/>
      </p:nvGrpSpPr>
      <p:grpSpPr>
        <a:xfrm>
          <a:off x="0" y="0"/>
          <a:ext cx="0" cy="0"/>
          <a:chOff x="0" y="0"/>
          <a:chExt cx="0" cy="0"/>
        </a:xfrm>
      </p:grpSpPr>
      <p:pic>
        <p:nvPicPr>
          <p:cNvPr id="160"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pic>
        <p:nvPicPr>
          <p:cNvPr id="161" name="Obraz 7" descr="Obraz 7"/>
          <p:cNvPicPr>
            <a:picLocks noChangeAspect="1"/>
          </p:cNvPicPr>
          <p:nvPr/>
        </p:nvPicPr>
        <p:blipFill>
          <a:blip r:embed="rId3"/>
          <a:stretch>
            <a:fillRect/>
          </a:stretch>
        </p:blipFill>
        <p:spPr>
          <a:xfrm>
            <a:off x="-50420" y="5805859"/>
            <a:ext cx="947460" cy="1121706"/>
          </a:xfrm>
          <a:prstGeom prst="rect">
            <a:avLst/>
          </a:prstGeom>
          <a:ln w="12700">
            <a:miter lim="400000"/>
          </a:ln>
        </p:spPr>
      </p:pic>
      <p:sp>
        <p:nvSpPr>
          <p:cNvPr id="162" name="Tekst tytułowy"/>
          <p:cNvSpPr txBox="1">
            <a:spLocks noGrp="1"/>
          </p:cNvSpPr>
          <p:nvPr>
            <p:ph type="title"/>
          </p:nvPr>
        </p:nvSpPr>
        <p:spPr>
          <a:prstGeom prst="rect">
            <a:avLst/>
          </a:prstGeom>
        </p:spPr>
        <p:txBody>
          <a:bodyPr/>
          <a:lstStyle/>
          <a:p>
            <a:r>
              <a:t>Tekst tytułowy</a:t>
            </a:r>
          </a:p>
        </p:txBody>
      </p:sp>
      <p:sp>
        <p:nvSpPr>
          <p:cNvPr id="163" name="Footer Placeholder 4"/>
          <p:cNvSpPr txBox="1"/>
          <p:nvPr/>
        </p:nvSpPr>
        <p:spPr>
          <a:xfrm>
            <a:off x="2994560" y="6430723"/>
            <a:ext cx="4454093"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nauk ekonomicznych</a:t>
            </a:r>
          </a:p>
        </p:txBody>
      </p:sp>
      <p:sp>
        <p:nvSpPr>
          <p:cNvPr id="164" name="Łącznik prosty 5"/>
          <p:cNvSpPr/>
          <p:nvPr/>
        </p:nvSpPr>
        <p:spPr>
          <a:xfrm flipV="1">
            <a:off x="897038" y="6363730"/>
            <a:ext cx="4392513" cy="2984"/>
          </a:xfrm>
          <a:prstGeom prst="line">
            <a:avLst/>
          </a:prstGeom>
          <a:ln w="6350">
            <a:solidFill>
              <a:srgbClr val="0A1251"/>
            </a:solidFill>
            <a:miter/>
          </a:ln>
        </p:spPr>
        <p:txBody>
          <a:bodyPr lIns="45718" tIns="45718" rIns="45718" bIns="45718"/>
          <a:lstStyle/>
          <a:p>
            <a:endParaRPr/>
          </a:p>
        </p:txBody>
      </p:sp>
      <p:sp>
        <p:nvSpPr>
          <p:cNvPr id="165"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niestandardowe 2 kolumny">
    <p:spTree>
      <p:nvGrpSpPr>
        <p:cNvPr id="1" name=""/>
        <p:cNvGrpSpPr/>
        <p:nvPr/>
      </p:nvGrpSpPr>
      <p:grpSpPr>
        <a:xfrm>
          <a:off x="0" y="0"/>
          <a:ext cx="0" cy="0"/>
          <a:chOff x="0" y="0"/>
          <a:chExt cx="0" cy="0"/>
        </a:xfrm>
      </p:grpSpPr>
      <p:pic>
        <p:nvPicPr>
          <p:cNvPr id="172"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173" name="Tekst tytułowy"/>
          <p:cNvSpPr txBox="1">
            <a:spLocks noGrp="1"/>
          </p:cNvSpPr>
          <p:nvPr>
            <p:ph type="title"/>
          </p:nvPr>
        </p:nvSpPr>
        <p:spPr>
          <a:xfrm>
            <a:off x="623884" y="602431"/>
            <a:ext cx="7791419" cy="1031817"/>
          </a:xfrm>
          <a:prstGeom prst="rect">
            <a:avLst/>
          </a:prstGeom>
        </p:spPr>
        <p:txBody>
          <a:bodyPr/>
          <a:lstStyle/>
          <a:p>
            <a:r>
              <a:t>Tekst tytułowy</a:t>
            </a:r>
          </a:p>
        </p:txBody>
      </p:sp>
      <p:sp>
        <p:nvSpPr>
          <p:cNvPr id="174" name="Treść - poziom 1…"/>
          <p:cNvSpPr txBox="1">
            <a:spLocks noGrp="1"/>
          </p:cNvSpPr>
          <p:nvPr>
            <p:ph type="body" sz="half" idx="1" hasCustomPrompt="1"/>
          </p:nvPr>
        </p:nvSpPr>
        <p:spPr>
          <a:xfrm>
            <a:off x="623884" y="1884770"/>
            <a:ext cx="4572135" cy="4058831"/>
          </a:xfrm>
          <a:prstGeom prst="rect">
            <a:avLst/>
          </a:prstGeom>
        </p:spPr>
        <p:txBody>
          <a:bodyPr/>
          <a:lstStyle/>
          <a:p>
            <a:r>
              <a:t>Tekst zastępczy Tekst zastępczy Tekst zastępczy Tekst zastępczy Tekst zastępczy Tekst zastępczy Tekst zastępczy Tekst zastępczy Tekst zastępczy Tekst zastępczy Tekst zastępczy Tekst zastępczy Tekst zastępczy Tekst zastępczy Tekst zastępczy Tekst zast</a:t>
            </a:r>
          </a:p>
          <a:p>
            <a:pPr lvl="1"/>
            <a:endParaRPr/>
          </a:p>
          <a:p>
            <a:pPr lvl="2"/>
            <a:endParaRPr/>
          </a:p>
          <a:p>
            <a:pPr lvl="3"/>
            <a:endParaRPr/>
          </a:p>
          <a:p>
            <a:pPr lvl="4"/>
            <a:endParaRPr/>
          </a:p>
        </p:txBody>
      </p:sp>
      <p:sp>
        <p:nvSpPr>
          <p:cNvPr id="175"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ytułowa 1">
    <p:spTree>
      <p:nvGrpSpPr>
        <p:cNvPr id="1" name=""/>
        <p:cNvGrpSpPr/>
        <p:nvPr/>
      </p:nvGrpSpPr>
      <p:grpSpPr>
        <a:xfrm>
          <a:off x="0" y="0"/>
          <a:ext cx="0" cy="0"/>
          <a:chOff x="0" y="0"/>
          <a:chExt cx="0" cy="0"/>
        </a:xfrm>
      </p:grpSpPr>
      <p:pic>
        <p:nvPicPr>
          <p:cNvPr id="182"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183" name="STRONA TYTUŁOWA 1"/>
          <p:cNvSpPr txBox="1">
            <a:spLocks noGrp="1"/>
          </p:cNvSpPr>
          <p:nvPr>
            <p:ph type="title" hasCustomPrompt="1"/>
          </p:nvPr>
        </p:nvSpPr>
        <p:spPr>
          <a:xfrm>
            <a:off x="1055808" y="2776496"/>
            <a:ext cx="10363201" cy="1158026"/>
          </a:xfrm>
          <a:prstGeom prst="rect">
            <a:avLst/>
          </a:prstGeom>
        </p:spPr>
        <p:txBody>
          <a:bodyPr/>
          <a:lstStyle>
            <a:lvl1pPr algn="ctr">
              <a:defRPr sz="6600"/>
            </a:lvl1pPr>
          </a:lstStyle>
          <a:p>
            <a:r>
              <a:t>STRONA TYTUŁOWA 1</a:t>
            </a:r>
          </a:p>
        </p:txBody>
      </p:sp>
      <p:sp>
        <p:nvSpPr>
          <p:cNvPr id="184" name="Tytuł 1"/>
          <p:cNvSpPr txBox="1"/>
          <p:nvPr/>
        </p:nvSpPr>
        <p:spPr>
          <a:xfrm>
            <a:off x="1101528" y="3973396"/>
            <a:ext cx="10271760" cy="524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defTabSz="914400">
              <a:defRPr sz="1600">
                <a:solidFill>
                  <a:srgbClr val="0A1251"/>
                </a:solidFill>
                <a:latin typeface="Raleway"/>
                <a:ea typeface="Raleway"/>
                <a:cs typeface="Raleway"/>
                <a:sym typeface="Raleway"/>
              </a:defRPr>
            </a:lvl1pPr>
          </a:lstStyle>
          <a:p>
            <a:r>
              <a:t>Podtytuł, jaki tylko chcesz. </a:t>
            </a:r>
          </a:p>
        </p:txBody>
      </p:sp>
      <p:sp>
        <p:nvSpPr>
          <p:cNvPr id="185"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ytułowa 2">
    <p:spTree>
      <p:nvGrpSpPr>
        <p:cNvPr id="1" name=""/>
        <p:cNvGrpSpPr/>
        <p:nvPr/>
      </p:nvGrpSpPr>
      <p:grpSpPr>
        <a:xfrm>
          <a:off x="0" y="0"/>
          <a:ext cx="0" cy="0"/>
          <a:chOff x="0" y="0"/>
          <a:chExt cx="0" cy="0"/>
        </a:xfrm>
      </p:grpSpPr>
      <p:pic>
        <p:nvPicPr>
          <p:cNvPr id="192"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pic>
        <p:nvPicPr>
          <p:cNvPr id="193" name="Obraz 10" descr="Obraz 10"/>
          <p:cNvPicPr>
            <a:picLocks noChangeAspect="1"/>
          </p:cNvPicPr>
          <p:nvPr/>
        </p:nvPicPr>
        <p:blipFill>
          <a:blip r:embed="rId3"/>
          <a:stretch>
            <a:fillRect/>
          </a:stretch>
        </p:blipFill>
        <p:spPr>
          <a:xfrm>
            <a:off x="6163890" y="668156"/>
            <a:ext cx="4184442" cy="3272393"/>
          </a:xfrm>
          <a:prstGeom prst="rect">
            <a:avLst/>
          </a:prstGeom>
          <a:ln w="12700">
            <a:miter lim="400000"/>
          </a:ln>
        </p:spPr>
      </p:pic>
      <p:sp>
        <p:nvSpPr>
          <p:cNvPr id="194" name="STRONA TYTUŁOWA 2"/>
          <p:cNvSpPr txBox="1">
            <a:spLocks noGrp="1"/>
          </p:cNvSpPr>
          <p:nvPr>
            <p:ph type="title" hasCustomPrompt="1"/>
          </p:nvPr>
        </p:nvSpPr>
        <p:spPr>
          <a:xfrm>
            <a:off x="1918167" y="2905262"/>
            <a:ext cx="5463942" cy="2070569"/>
          </a:xfrm>
          <a:prstGeom prst="rect">
            <a:avLst/>
          </a:prstGeom>
        </p:spPr>
        <p:txBody>
          <a:bodyPr/>
          <a:lstStyle>
            <a:lvl1pPr>
              <a:defRPr sz="6600"/>
            </a:lvl1pPr>
          </a:lstStyle>
          <a:p>
            <a:r>
              <a:t>STRONA TYTUŁOWA 2</a:t>
            </a:r>
          </a:p>
        </p:txBody>
      </p:sp>
      <p:sp>
        <p:nvSpPr>
          <p:cNvPr id="195" name="Tytuł 1"/>
          <p:cNvSpPr txBox="1"/>
          <p:nvPr/>
        </p:nvSpPr>
        <p:spPr>
          <a:xfrm>
            <a:off x="2053098" y="5140555"/>
            <a:ext cx="4629086" cy="1929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defTabSz="914400">
              <a:defRPr sz="1600">
                <a:solidFill>
                  <a:srgbClr val="0A1251"/>
                </a:solidFill>
                <a:latin typeface="Raleway"/>
                <a:ea typeface="Raleway"/>
                <a:cs typeface="Raleway"/>
                <a:sym typeface="Raleway"/>
              </a:defRPr>
            </a:lvl1pPr>
          </a:lstStyle>
          <a:p>
            <a:r>
              <a:t>Podtytuł, jaki tylko chcesz. </a:t>
            </a:r>
          </a:p>
        </p:txBody>
      </p:sp>
      <p:sp>
        <p:nvSpPr>
          <p:cNvPr id="196"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usta">
    <p:spTree>
      <p:nvGrpSpPr>
        <p:cNvPr id="1" name=""/>
        <p:cNvGrpSpPr/>
        <p:nvPr/>
      </p:nvGrpSpPr>
      <p:grpSpPr>
        <a:xfrm>
          <a:off x="0" y="0"/>
          <a:ext cx="0" cy="0"/>
          <a:chOff x="0" y="0"/>
          <a:chExt cx="0" cy="0"/>
        </a:xfrm>
      </p:grpSpPr>
      <p:pic>
        <p:nvPicPr>
          <p:cNvPr id="203"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204"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logo_partnerzy wydarzenia ">
    <p:spTree>
      <p:nvGrpSpPr>
        <p:cNvPr id="1" name=""/>
        <p:cNvGrpSpPr/>
        <p:nvPr/>
      </p:nvGrpSpPr>
      <p:grpSpPr>
        <a:xfrm>
          <a:off x="0" y="0"/>
          <a:ext cx="0" cy="0"/>
          <a:chOff x="0" y="0"/>
          <a:chExt cx="0" cy="0"/>
        </a:xfrm>
      </p:grpSpPr>
      <p:pic>
        <p:nvPicPr>
          <p:cNvPr id="211" name="Obraz 2" descr="Obraz 2"/>
          <p:cNvPicPr>
            <a:picLocks noChangeAspect="1"/>
          </p:cNvPicPr>
          <p:nvPr/>
        </p:nvPicPr>
        <p:blipFill>
          <a:blip r:embed="rId2"/>
          <a:stretch>
            <a:fillRect/>
          </a:stretch>
        </p:blipFill>
        <p:spPr>
          <a:xfrm>
            <a:off x="4077551" y="1678576"/>
            <a:ext cx="4036898" cy="1629156"/>
          </a:xfrm>
          <a:prstGeom prst="rect">
            <a:avLst/>
          </a:prstGeom>
          <a:ln w="12700">
            <a:miter lim="400000"/>
          </a:ln>
        </p:spPr>
      </p:pic>
      <p:sp>
        <p:nvSpPr>
          <p:cNvPr id="212" name="Prostokąt 3"/>
          <p:cNvSpPr txBox="1"/>
          <p:nvPr/>
        </p:nvSpPr>
        <p:spPr>
          <a:xfrm>
            <a:off x="5082833" y="4010053"/>
            <a:ext cx="191121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0A1251"/>
                </a:solidFill>
                <a:latin typeface="Raleway Light"/>
                <a:ea typeface="Raleway Light"/>
                <a:cs typeface="Raleway Light"/>
                <a:sym typeface="Raleway Light"/>
              </a:defRPr>
            </a:lvl1pPr>
          </a:lstStyle>
          <a:p>
            <a:r>
              <a:t>Partner wydarzenia:</a:t>
            </a:r>
          </a:p>
        </p:txBody>
      </p:sp>
      <p:sp>
        <p:nvSpPr>
          <p:cNvPr id="213" name="Prostokąt 4"/>
          <p:cNvSpPr/>
          <p:nvPr/>
        </p:nvSpPr>
        <p:spPr>
          <a:xfrm>
            <a:off x="10199647" y="5813502"/>
            <a:ext cx="1836236" cy="9144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14" name="Obraz 6" descr="Obraz 6"/>
          <p:cNvPicPr>
            <a:picLocks noChangeAspect="1"/>
          </p:cNvPicPr>
          <p:nvPr/>
        </p:nvPicPr>
        <p:blipFill>
          <a:blip r:embed="rId3"/>
          <a:stretch>
            <a:fillRect/>
          </a:stretch>
        </p:blipFill>
        <p:spPr>
          <a:xfrm>
            <a:off x="5282231" y="4765928"/>
            <a:ext cx="1378358" cy="569999"/>
          </a:xfrm>
          <a:prstGeom prst="rect">
            <a:avLst/>
          </a:prstGeom>
          <a:ln w="12700">
            <a:miter lim="400000"/>
          </a:ln>
        </p:spPr>
      </p:pic>
      <p:sp>
        <p:nvSpPr>
          <p:cNvPr id="215"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AŁKIEM PUSTA">
    <p:spTree>
      <p:nvGrpSpPr>
        <p:cNvPr id="1" name=""/>
        <p:cNvGrpSpPr/>
        <p:nvPr/>
      </p:nvGrpSpPr>
      <p:grpSpPr>
        <a:xfrm>
          <a:off x="0" y="0"/>
          <a:ext cx="0" cy="0"/>
          <a:chOff x="0" y="0"/>
          <a:chExt cx="0" cy="0"/>
        </a:xfrm>
      </p:grpSpPr>
      <p:pic>
        <p:nvPicPr>
          <p:cNvPr id="222"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223" name="Prostokąt 2"/>
          <p:cNvSpPr/>
          <p:nvPr/>
        </p:nvSpPr>
        <p:spPr>
          <a:xfrm>
            <a:off x="10199647" y="5813502"/>
            <a:ext cx="1836236" cy="9144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224"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edycyna lub fizjologia tytułowa">
    <p:spTree>
      <p:nvGrpSpPr>
        <p:cNvPr id="1" name=""/>
        <p:cNvGrpSpPr/>
        <p:nvPr/>
      </p:nvGrpSpPr>
      <p:grpSpPr>
        <a:xfrm>
          <a:off x="0" y="0"/>
          <a:ext cx="0" cy="0"/>
          <a:chOff x="0" y="0"/>
          <a:chExt cx="0" cy="0"/>
        </a:xfrm>
      </p:grpSpPr>
      <p:sp>
        <p:nvSpPr>
          <p:cNvPr id="23" name="Tekst tytułowy"/>
          <p:cNvSpPr txBox="1">
            <a:spLocks noGrp="1"/>
          </p:cNvSpPr>
          <p:nvPr>
            <p:ph type="title"/>
          </p:nvPr>
        </p:nvSpPr>
        <p:spPr>
          <a:xfrm>
            <a:off x="3058165" y="732132"/>
            <a:ext cx="7791417" cy="1031818"/>
          </a:xfrm>
          <a:prstGeom prst="rect">
            <a:avLst/>
          </a:prstGeom>
        </p:spPr>
        <p:txBody>
          <a:bodyPr/>
          <a:lstStyle/>
          <a:p>
            <a:r>
              <a:t>Tekst tytułowy</a:t>
            </a:r>
          </a:p>
        </p:txBody>
      </p:sp>
      <p:pic>
        <p:nvPicPr>
          <p:cNvPr id="24" name="Obraz 8" descr="Obraz 8"/>
          <p:cNvPicPr>
            <a:picLocks noChangeAspect="1"/>
          </p:cNvPicPr>
          <p:nvPr/>
        </p:nvPicPr>
        <p:blipFill>
          <a:blip r:embed="rId2"/>
          <a:stretch>
            <a:fillRect/>
          </a:stretch>
        </p:blipFill>
        <p:spPr>
          <a:xfrm>
            <a:off x="-319610" y="3188361"/>
            <a:ext cx="3324058" cy="4641028"/>
          </a:xfrm>
          <a:prstGeom prst="rect">
            <a:avLst/>
          </a:prstGeom>
          <a:ln w="12700">
            <a:miter lim="400000"/>
          </a:ln>
        </p:spPr>
      </p:pic>
      <p:sp>
        <p:nvSpPr>
          <p:cNvPr id="25" name="Treść - poziom 1…"/>
          <p:cNvSpPr txBox="1">
            <a:spLocks noGrp="1"/>
          </p:cNvSpPr>
          <p:nvPr>
            <p:ph type="body" sz="half" idx="1" hasCustomPrompt="1"/>
          </p:nvPr>
        </p:nvSpPr>
        <p:spPr>
          <a:xfrm>
            <a:off x="3058162" y="2014472"/>
            <a:ext cx="7862757" cy="3088460"/>
          </a:xfrm>
          <a:prstGeom prst="rect">
            <a:avLst/>
          </a:prstGeom>
        </p:spPr>
        <p:txBody>
          <a:bodyPr/>
          <a:lstStyle/>
          <a:p>
            <a:r>
              <a:t>Tekst zastępczy Tekst zastępczy Tekst zastępczy Tekst zastępczy Tekst zastępczy Tekst zastępczy Tekst zastępczy Tekst zastępczy Tekst zastępczy Tekst zastępczy Tekst zastępczy Tekst zastępczy Tekst zastępczy Tekst zastępczy Tekst zastępczy Tekst zast</a:t>
            </a:r>
          </a:p>
          <a:p>
            <a:pPr lvl="1"/>
            <a:endParaRPr/>
          </a:p>
          <a:p>
            <a:pPr lvl="2"/>
            <a:endParaRPr/>
          </a:p>
          <a:p>
            <a:pPr lvl="3"/>
            <a:endParaRPr/>
          </a:p>
          <a:p>
            <a:pPr lvl="4"/>
            <a:endParaRPr/>
          </a:p>
        </p:txBody>
      </p:sp>
      <p:sp>
        <p:nvSpPr>
          <p:cNvPr id="26" name="Footer Placeholder 4"/>
          <p:cNvSpPr txBox="1"/>
          <p:nvPr/>
        </p:nvSpPr>
        <p:spPr>
          <a:xfrm>
            <a:off x="2994559" y="6430723"/>
            <a:ext cx="5084291"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fizjologii lub medycyny</a:t>
            </a:r>
          </a:p>
        </p:txBody>
      </p:sp>
      <p:sp>
        <p:nvSpPr>
          <p:cNvPr id="27" name="Łącznik prosty 17"/>
          <p:cNvSpPr/>
          <p:nvPr/>
        </p:nvSpPr>
        <p:spPr>
          <a:xfrm>
            <a:off x="3004446" y="6363729"/>
            <a:ext cx="2253356" cy="3"/>
          </a:xfrm>
          <a:prstGeom prst="line">
            <a:avLst/>
          </a:prstGeom>
          <a:ln w="6350">
            <a:solidFill>
              <a:srgbClr val="0A1251"/>
            </a:solidFill>
            <a:miter/>
          </a:ln>
        </p:spPr>
        <p:txBody>
          <a:bodyPr lIns="45718" tIns="45718" rIns="45718" bIns="45718"/>
          <a:lstStyle/>
          <a:p>
            <a:endParaRPr/>
          </a:p>
        </p:txBody>
      </p:sp>
      <p:sp>
        <p:nvSpPr>
          <p:cNvPr id="28"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ytuł i zawartość">
    <p:spTree>
      <p:nvGrpSpPr>
        <p:cNvPr id="1" name=""/>
        <p:cNvGrpSpPr/>
        <p:nvPr/>
      </p:nvGrpSpPr>
      <p:grpSpPr>
        <a:xfrm>
          <a:off x="0" y="0"/>
          <a:ext cx="0" cy="0"/>
          <a:chOff x="0" y="0"/>
          <a:chExt cx="0" cy="0"/>
        </a:xfrm>
      </p:grpSpPr>
      <p:sp>
        <p:nvSpPr>
          <p:cNvPr id="231" name="Tekst tytułowy"/>
          <p:cNvSpPr txBox="1">
            <a:spLocks noGrp="1"/>
          </p:cNvSpPr>
          <p:nvPr>
            <p:ph type="title"/>
          </p:nvPr>
        </p:nvSpPr>
        <p:spPr>
          <a:prstGeom prst="rect">
            <a:avLst/>
          </a:prstGeom>
        </p:spPr>
        <p:txBody>
          <a:bodyPr/>
          <a:lstStyle/>
          <a:p>
            <a:r>
              <a:t>Tekst tytułowy</a:t>
            </a:r>
          </a:p>
        </p:txBody>
      </p:sp>
      <p:sp>
        <p:nvSpPr>
          <p:cNvPr id="232" name="Treść - poziom 1…"/>
          <p:cNvSpPr txBox="1">
            <a:spLocks noGrp="1"/>
          </p:cNvSpPr>
          <p:nvPr>
            <p:ph type="body" sz="half"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233"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medycyna lub fizjologia - body">
    <p:spTree>
      <p:nvGrpSpPr>
        <p:cNvPr id="1" name=""/>
        <p:cNvGrpSpPr/>
        <p:nvPr/>
      </p:nvGrpSpPr>
      <p:grpSpPr>
        <a:xfrm>
          <a:off x="0" y="0"/>
          <a:ext cx="0" cy="0"/>
          <a:chOff x="0" y="0"/>
          <a:chExt cx="0" cy="0"/>
        </a:xfrm>
      </p:grpSpPr>
      <p:pic>
        <p:nvPicPr>
          <p:cNvPr id="35"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36" name="Łącznik prosty 17"/>
          <p:cNvSpPr/>
          <p:nvPr/>
        </p:nvSpPr>
        <p:spPr>
          <a:xfrm>
            <a:off x="822958" y="6363730"/>
            <a:ext cx="4434844" cy="1"/>
          </a:xfrm>
          <a:prstGeom prst="line">
            <a:avLst/>
          </a:prstGeom>
          <a:ln w="6350">
            <a:solidFill>
              <a:srgbClr val="0A1251"/>
            </a:solidFill>
            <a:miter/>
          </a:ln>
        </p:spPr>
        <p:txBody>
          <a:bodyPr lIns="45718" tIns="45718" rIns="45718" bIns="45718"/>
          <a:lstStyle/>
          <a:p>
            <a:endParaRPr/>
          </a:p>
        </p:txBody>
      </p:sp>
      <p:pic>
        <p:nvPicPr>
          <p:cNvPr id="37" name="Obraz 9" descr="Obraz 9"/>
          <p:cNvPicPr>
            <a:picLocks noChangeAspect="1"/>
          </p:cNvPicPr>
          <p:nvPr/>
        </p:nvPicPr>
        <p:blipFill>
          <a:blip r:embed="rId3"/>
          <a:stretch>
            <a:fillRect/>
          </a:stretch>
        </p:blipFill>
        <p:spPr>
          <a:xfrm>
            <a:off x="196618" y="5868870"/>
            <a:ext cx="919709" cy="859986"/>
          </a:xfrm>
          <a:prstGeom prst="rect">
            <a:avLst/>
          </a:prstGeom>
          <a:ln w="12700">
            <a:miter lim="400000"/>
          </a:ln>
        </p:spPr>
      </p:pic>
      <p:sp>
        <p:nvSpPr>
          <p:cNvPr id="38" name="Footer Placeholder 4"/>
          <p:cNvSpPr txBox="1"/>
          <p:nvPr/>
        </p:nvSpPr>
        <p:spPr>
          <a:xfrm>
            <a:off x="2994559" y="6430723"/>
            <a:ext cx="5084289"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fizjologii lub medycyny</a:t>
            </a:r>
          </a:p>
        </p:txBody>
      </p:sp>
      <p:sp>
        <p:nvSpPr>
          <p:cNvPr id="39" name="Tekst tytułowy"/>
          <p:cNvSpPr txBox="1">
            <a:spLocks noGrp="1"/>
          </p:cNvSpPr>
          <p:nvPr>
            <p:ph type="title"/>
          </p:nvPr>
        </p:nvSpPr>
        <p:spPr>
          <a:prstGeom prst="rect">
            <a:avLst/>
          </a:prstGeom>
        </p:spPr>
        <p:txBody>
          <a:bodyPr/>
          <a:lstStyle/>
          <a:p>
            <a:r>
              <a:t>Tekst tytułowy</a:t>
            </a:r>
          </a:p>
        </p:txBody>
      </p:sp>
      <p:sp>
        <p:nvSpPr>
          <p:cNvPr id="40"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izyka tytułowa">
    <p:spTree>
      <p:nvGrpSpPr>
        <p:cNvPr id="1" name=""/>
        <p:cNvGrpSpPr/>
        <p:nvPr/>
      </p:nvGrpSpPr>
      <p:grpSpPr>
        <a:xfrm>
          <a:off x="0" y="0"/>
          <a:ext cx="0" cy="0"/>
          <a:chOff x="0" y="0"/>
          <a:chExt cx="0" cy="0"/>
        </a:xfrm>
      </p:grpSpPr>
      <p:pic>
        <p:nvPicPr>
          <p:cNvPr id="47"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pic>
        <p:nvPicPr>
          <p:cNvPr id="48" name="Obraz 8" descr="Obraz 8"/>
          <p:cNvPicPr>
            <a:picLocks noChangeAspect="1"/>
          </p:cNvPicPr>
          <p:nvPr/>
        </p:nvPicPr>
        <p:blipFill>
          <a:blip r:embed="rId3"/>
          <a:stretch>
            <a:fillRect/>
          </a:stretch>
        </p:blipFill>
        <p:spPr>
          <a:xfrm>
            <a:off x="-237874" y="3895926"/>
            <a:ext cx="3242320" cy="3874854"/>
          </a:xfrm>
          <a:prstGeom prst="rect">
            <a:avLst/>
          </a:prstGeom>
          <a:ln w="12700">
            <a:miter lim="400000"/>
          </a:ln>
        </p:spPr>
      </p:pic>
      <p:sp>
        <p:nvSpPr>
          <p:cNvPr id="49" name="Łącznik prosty 11"/>
          <p:cNvSpPr/>
          <p:nvPr/>
        </p:nvSpPr>
        <p:spPr>
          <a:xfrm>
            <a:off x="3004446" y="6363729"/>
            <a:ext cx="2253356" cy="3"/>
          </a:xfrm>
          <a:prstGeom prst="line">
            <a:avLst/>
          </a:prstGeom>
          <a:ln w="6350">
            <a:solidFill>
              <a:srgbClr val="0A1251"/>
            </a:solidFill>
            <a:miter/>
          </a:ln>
        </p:spPr>
        <p:txBody>
          <a:bodyPr lIns="45718" tIns="45718" rIns="45718" bIns="45718"/>
          <a:lstStyle/>
          <a:p>
            <a:endParaRPr/>
          </a:p>
        </p:txBody>
      </p:sp>
      <p:sp>
        <p:nvSpPr>
          <p:cNvPr id="50" name="Tekst tytułowy"/>
          <p:cNvSpPr txBox="1">
            <a:spLocks noGrp="1"/>
          </p:cNvSpPr>
          <p:nvPr>
            <p:ph type="title"/>
          </p:nvPr>
        </p:nvSpPr>
        <p:spPr>
          <a:xfrm>
            <a:off x="3058165" y="732132"/>
            <a:ext cx="7791417" cy="1031818"/>
          </a:xfrm>
          <a:prstGeom prst="rect">
            <a:avLst/>
          </a:prstGeom>
        </p:spPr>
        <p:txBody>
          <a:bodyPr/>
          <a:lstStyle/>
          <a:p>
            <a:r>
              <a:t>Tekst tytułowy</a:t>
            </a:r>
          </a:p>
        </p:txBody>
      </p:sp>
      <p:sp>
        <p:nvSpPr>
          <p:cNvPr id="51" name="Treść - poziom 1…"/>
          <p:cNvSpPr txBox="1">
            <a:spLocks noGrp="1"/>
          </p:cNvSpPr>
          <p:nvPr>
            <p:ph type="body" sz="half" idx="1" hasCustomPrompt="1"/>
          </p:nvPr>
        </p:nvSpPr>
        <p:spPr>
          <a:xfrm>
            <a:off x="3058162" y="2014472"/>
            <a:ext cx="7862757" cy="3088460"/>
          </a:xfrm>
          <a:prstGeom prst="rect">
            <a:avLst/>
          </a:prstGeom>
        </p:spPr>
        <p:txBody>
          <a:bodyPr/>
          <a:lstStyle/>
          <a:p>
            <a:r>
              <a:t>Tekst zastępczy Tekst zastępczy Tekst zastępczy Tekst zastępczy Tekst zastępczy Tekst zastępczy Tekst zastępczy Tekst zastępczy Tekst zastępczy Tekst zastępczy Tekst zastępczy Tekst zastępczy Tekst zastępczy Tekst zastępczy Tekst zastępczy Tekst zast</a:t>
            </a:r>
          </a:p>
          <a:p>
            <a:pPr lvl="1"/>
            <a:endParaRPr/>
          </a:p>
          <a:p>
            <a:pPr lvl="2"/>
            <a:endParaRPr/>
          </a:p>
          <a:p>
            <a:pPr lvl="3"/>
            <a:endParaRPr/>
          </a:p>
          <a:p>
            <a:pPr lvl="4"/>
            <a:endParaRPr/>
          </a:p>
        </p:txBody>
      </p:sp>
      <p:sp>
        <p:nvSpPr>
          <p:cNvPr id="52" name="Footer Placeholder 4"/>
          <p:cNvSpPr txBox="1"/>
          <p:nvPr/>
        </p:nvSpPr>
        <p:spPr>
          <a:xfrm>
            <a:off x="2994559" y="6430723"/>
            <a:ext cx="3948935"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fizyki</a:t>
            </a:r>
          </a:p>
        </p:txBody>
      </p:sp>
      <p:sp>
        <p:nvSpPr>
          <p:cNvPr id="53"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fizyka body">
    <p:spTree>
      <p:nvGrpSpPr>
        <p:cNvPr id="1" name=""/>
        <p:cNvGrpSpPr/>
        <p:nvPr/>
      </p:nvGrpSpPr>
      <p:grpSpPr>
        <a:xfrm>
          <a:off x="0" y="0"/>
          <a:ext cx="0" cy="0"/>
          <a:chOff x="0" y="0"/>
          <a:chExt cx="0" cy="0"/>
        </a:xfrm>
      </p:grpSpPr>
      <p:pic>
        <p:nvPicPr>
          <p:cNvPr id="60"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61" name="Łącznik prosty 5"/>
          <p:cNvSpPr/>
          <p:nvPr/>
        </p:nvSpPr>
        <p:spPr>
          <a:xfrm>
            <a:off x="944875" y="6363730"/>
            <a:ext cx="4312927" cy="1"/>
          </a:xfrm>
          <a:prstGeom prst="line">
            <a:avLst/>
          </a:prstGeom>
          <a:ln w="6350">
            <a:solidFill>
              <a:srgbClr val="0A1251"/>
            </a:solidFill>
            <a:miter/>
          </a:ln>
        </p:spPr>
        <p:txBody>
          <a:bodyPr lIns="45718" tIns="45718" rIns="45718" bIns="45718"/>
          <a:lstStyle/>
          <a:p>
            <a:endParaRPr/>
          </a:p>
        </p:txBody>
      </p:sp>
      <p:pic>
        <p:nvPicPr>
          <p:cNvPr id="62" name="Obraz 7" descr="Obraz 7"/>
          <p:cNvPicPr>
            <a:picLocks noChangeAspect="1"/>
          </p:cNvPicPr>
          <p:nvPr/>
        </p:nvPicPr>
        <p:blipFill>
          <a:blip r:embed="rId3"/>
          <a:stretch>
            <a:fillRect/>
          </a:stretch>
        </p:blipFill>
        <p:spPr>
          <a:xfrm rot="21017159">
            <a:off x="190756" y="5939289"/>
            <a:ext cx="754122" cy="771579"/>
          </a:xfrm>
          <a:prstGeom prst="rect">
            <a:avLst/>
          </a:prstGeom>
          <a:ln w="12700">
            <a:miter lim="400000"/>
          </a:ln>
        </p:spPr>
      </p:pic>
      <p:sp>
        <p:nvSpPr>
          <p:cNvPr id="63" name="Tekst tytułowy"/>
          <p:cNvSpPr txBox="1">
            <a:spLocks noGrp="1"/>
          </p:cNvSpPr>
          <p:nvPr>
            <p:ph type="title"/>
          </p:nvPr>
        </p:nvSpPr>
        <p:spPr>
          <a:prstGeom prst="rect">
            <a:avLst/>
          </a:prstGeom>
        </p:spPr>
        <p:txBody>
          <a:bodyPr/>
          <a:lstStyle/>
          <a:p>
            <a:r>
              <a:t>Tekst tytułowy</a:t>
            </a:r>
          </a:p>
        </p:txBody>
      </p:sp>
      <p:sp>
        <p:nvSpPr>
          <p:cNvPr id="64" name="Footer Placeholder 4"/>
          <p:cNvSpPr txBox="1"/>
          <p:nvPr/>
        </p:nvSpPr>
        <p:spPr>
          <a:xfrm>
            <a:off x="2994559" y="6430723"/>
            <a:ext cx="3948935"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fizyki</a:t>
            </a:r>
          </a:p>
        </p:txBody>
      </p:sp>
      <p:sp>
        <p:nvSpPr>
          <p:cNvPr id="65"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hemia tytułowa">
    <p:spTree>
      <p:nvGrpSpPr>
        <p:cNvPr id="1" name=""/>
        <p:cNvGrpSpPr/>
        <p:nvPr/>
      </p:nvGrpSpPr>
      <p:grpSpPr>
        <a:xfrm>
          <a:off x="0" y="0"/>
          <a:ext cx="0" cy="0"/>
          <a:chOff x="0" y="0"/>
          <a:chExt cx="0" cy="0"/>
        </a:xfrm>
      </p:grpSpPr>
      <p:pic>
        <p:nvPicPr>
          <p:cNvPr id="72"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73" name="Łącznik prosty 7"/>
          <p:cNvSpPr/>
          <p:nvPr/>
        </p:nvSpPr>
        <p:spPr>
          <a:xfrm>
            <a:off x="3004446" y="6363729"/>
            <a:ext cx="2253356" cy="3"/>
          </a:xfrm>
          <a:prstGeom prst="line">
            <a:avLst/>
          </a:prstGeom>
          <a:ln w="6350">
            <a:solidFill>
              <a:srgbClr val="0A1251"/>
            </a:solidFill>
            <a:miter/>
          </a:ln>
        </p:spPr>
        <p:txBody>
          <a:bodyPr lIns="45718" tIns="45718" rIns="45718" bIns="45718"/>
          <a:lstStyle/>
          <a:p>
            <a:endParaRPr/>
          </a:p>
        </p:txBody>
      </p:sp>
      <p:sp>
        <p:nvSpPr>
          <p:cNvPr id="74" name="Tekst tytułowy"/>
          <p:cNvSpPr txBox="1">
            <a:spLocks noGrp="1"/>
          </p:cNvSpPr>
          <p:nvPr>
            <p:ph type="title"/>
          </p:nvPr>
        </p:nvSpPr>
        <p:spPr>
          <a:xfrm>
            <a:off x="3058165" y="732132"/>
            <a:ext cx="7791417" cy="1031818"/>
          </a:xfrm>
          <a:prstGeom prst="rect">
            <a:avLst/>
          </a:prstGeom>
        </p:spPr>
        <p:txBody>
          <a:bodyPr/>
          <a:lstStyle/>
          <a:p>
            <a:r>
              <a:t>Tekst tytułowy</a:t>
            </a:r>
          </a:p>
        </p:txBody>
      </p:sp>
      <p:sp>
        <p:nvSpPr>
          <p:cNvPr id="75" name="Treść - poziom 1…"/>
          <p:cNvSpPr txBox="1">
            <a:spLocks noGrp="1"/>
          </p:cNvSpPr>
          <p:nvPr>
            <p:ph type="body" sz="half" idx="1" hasCustomPrompt="1"/>
          </p:nvPr>
        </p:nvSpPr>
        <p:spPr>
          <a:xfrm>
            <a:off x="3058162" y="2014472"/>
            <a:ext cx="7862757" cy="3088460"/>
          </a:xfrm>
          <a:prstGeom prst="rect">
            <a:avLst/>
          </a:prstGeom>
        </p:spPr>
        <p:txBody>
          <a:bodyPr/>
          <a:lstStyle/>
          <a:p>
            <a:r>
              <a:t>Tekst zastępczy Tekst zastępczy Tekst zastępczy Tekst zastępczy Tekst zastępczy Tekst zastępczy Tekst zastępczy Tekst zastępczy Tekst zastępczy Tekst zastępczy Tekst zastępczy Tekst zastępczy Tekst zastępczy Tekst zastępczy Tekst zastępczy Tekst zast</a:t>
            </a:r>
          </a:p>
          <a:p>
            <a:pPr lvl="1"/>
            <a:endParaRPr/>
          </a:p>
          <a:p>
            <a:pPr lvl="2"/>
            <a:endParaRPr/>
          </a:p>
          <a:p>
            <a:pPr lvl="3"/>
            <a:endParaRPr/>
          </a:p>
          <a:p>
            <a:pPr lvl="4"/>
            <a:endParaRPr/>
          </a:p>
        </p:txBody>
      </p:sp>
      <p:pic>
        <p:nvPicPr>
          <p:cNvPr id="76" name="Obraz 10" descr="Obraz 10"/>
          <p:cNvPicPr>
            <a:picLocks noChangeAspect="1"/>
          </p:cNvPicPr>
          <p:nvPr/>
        </p:nvPicPr>
        <p:blipFill>
          <a:blip r:embed="rId3"/>
          <a:stretch>
            <a:fillRect/>
          </a:stretch>
        </p:blipFill>
        <p:spPr>
          <a:xfrm rot="998752">
            <a:off x="-661849" y="3910569"/>
            <a:ext cx="3865861" cy="3442354"/>
          </a:xfrm>
          <a:prstGeom prst="rect">
            <a:avLst/>
          </a:prstGeom>
          <a:ln w="12700">
            <a:miter lim="400000"/>
          </a:ln>
        </p:spPr>
      </p:pic>
      <p:sp>
        <p:nvSpPr>
          <p:cNvPr id="77" name="Footer Placeholder 4"/>
          <p:cNvSpPr txBox="1"/>
          <p:nvPr/>
        </p:nvSpPr>
        <p:spPr>
          <a:xfrm>
            <a:off x="2994559" y="6430723"/>
            <a:ext cx="3948935"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chemii</a:t>
            </a:r>
          </a:p>
        </p:txBody>
      </p:sp>
      <p:sp>
        <p:nvSpPr>
          <p:cNvPr id="78"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hemia body">
    <p:spTree>
      <p:nvGrpSpPr>
        <p:cNvPr id="1" name=""/>
        <p:cNvGrpSpPr/>
        <p:nvPr/>
      </p:nvGrpSpPr>
      <p:grpSpPr>
        <a:xfrm>
          <a:off x="0" y="0"/>
          <a:ext cx="0" cy="0"/>
          <a:chOff x="0" y="0"/>
          <a:chExt cx="0" cy="0"/>
        </a:xfrm>
      </p:grpSpPr>
      <p:pic>
        <p:nvPicPr>
          <p:cNvPr id="85"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86" name="Tekst tytułowy"/>
          <p:cNvSpPr txBox="1">
            <a:spLocks noGrp="1"/>
          </p:cNvSpPr>
          <p:nvPr>
            <p:ph type="title"/>
          </p:nvPr>
        </p:nvSpPr>
        <p:spPr>
          <a:prstGeom prst="rect">
            <a:avLst/>
          </a:prstGeom>
        </p:spPr>
        <p:txBody>
          <a:bodyPr/>
          <a:lstStyle/>
          <a:p>
            <a:r>
              <a:t>Tekst tytułowy</a:t>
            </a:r>
          </a:p>
        </p:txBody>
      </p:sp>
      <p:sp>
        <p:nvSpPr>
          <p:cNvPr id="87" name="Footer Placeholder 4"/>
          <p:cNvSpPr txBox="1"/>
          <p:nvPr/>
        </p:nvSpPr>
        <p:spPr>
          <a:xfrm>
            <a:off x="2994559" y="6430723"/>
            <a:ext cx="3948935"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chemii</a:t>
            </a:r>
          </a:p>
        </p:txBody>
      </p:sp>
      <p:sp>
        <p:nvSpPr>
          <p:cNvPr id="88" name="Łącznik prosty 5"/>
          <p:cNvSpPr/>
          <p:nvPr/>
        </p:nvSpPr>
        <p:spPr>
          <a:xfrm>
            <a:off x="944875" y="6363730"/>
            <a:ext cx="4312927" cy="1"/>
          </a:xfrm>
          <a:prstGeom prst="line">
            <a:avLst/>
          </a:prstGeom>
          <a:ln w="6350">
            <a:solidFill>
              <a:srgbClr val="0A1251"/>
            </a:solidFill>
            <a:miter/>
          </a:ln>
        </p:spPr>
        <p:txBody>
          <a:bodyPr lIns="45718" tIns="45718" rIns="45718" bIns="45718"/>
          <a:lstStyle/>
          <a:p>
            <a:endParaRPr/>
          </a:p>
        </p:txBody>
      </p:sp>
      <p:pic>
        <p:nvPicPr>
          <p:cNvPr id="89" name="Obraz 7" descr="Obraz 7"/>
          <p:cNvPicPr>
            <a:picLocks noChangeAspect="1"/>
          </p:cNvPicPr>
          <p:nvPr/>
        </p:nvPicPr>
        <p:blipFill>
          <a:blip r:embed="rId3"/>
          <a:stretch>
            <a:fillRect/>
          </a:stretch>
        </p:blipFill>
        <p:spPr>
          <a:xfrm>
            <a:off x="-211374" y="6185877"/>
            <a:ext cx="1180939" cy="866860"/>
          </a:xfrm>
          <a:prstGeom prst="rect">
            <a:avLst/>
          </a:prstGeom>
          <a:ln w="12700">
            <a:miter lim="400000"/>
          </a:ln>
        </p:spPr>
      </p:pic>
      <p:sp>
        <p:nvSpPr>
          <p:cNvPr id="90"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literatura tytułowa">
    <p:spTree>
      <p:nvGrpSpPr>
        <p:cNvPr id="1" name=""/>
        <p:cNvGrpSpPr/>
        <p:nvPr/>
      </p:nvGrpSpPr>
      <p:grpSpPr>
        <a:xfrm>
          <a:off x="0" y="0"/>
          <a:ext cx="0" cy="0"/>
          <a:chOff x="0" y="0"/>
          <a:chExt cx="0" cy="0"/>
        </a:xfrm>
      </p:grpSpPr>
      <p:pic>
        <p:nvPicPr>
          <p:cNvPr id="97"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98" name="Łącznik prosty 8"/>
          <p:cNvSpPr/>
          <p:nvPr/>
        </p:nvSpPr>
        <p:spPr>
          <a:xfrm>
            <a:off x="3004446" y="6363729"/>
            <a:ext cx="2253356" cy="3"/>
          </a:xfrm>
          <a:prstGeom prst="line">
            <a:avLst/>
          </a:prstGeom>
          <a:ln w="6350">
            <a:solidFill>
              <a:srgbClr val="0A1251"/>
            </a:solidFill>
            <a:miter/>
          </a:ln>
        </p:spPr>
        <p:txBody>
          <a:bodyPr lIns="45718" tIns="45718" rIns="45718" bIns="45718"/>
          <a:lstStyle/>
          <a:p>
            <a:endParaRPr/>
          </a:p>
        </p:txBody>
      </p:sp>
      <p:sp>
        <p:nvSpPr>
          <p:cNvPr id="99" name="Tekst tytułowy"/>
          <p:cNvSpPr txBox="1">
            <a:spLocks noGrp="1"/>
          </p:cNvSpPr>
          <p:nvPr>
            <p:ph type="title"/>
          </p:nvPr>
        </p:nvSpPr>
        <p:spPr>
          <a:xfrm>
            <a:off x="3058165" y="732132"/>
            <a:ext cx="7791417" cy="1031818"/>
          </a:xfrm>
          <a:prstGeom prst="rect">
            <a:avLst/>
          </a:prstGeom>
        </p:spPr>
        <p:txBody>
          <a:bodyPr/>
          <a:lstStyle/>
          <a:p>
            <a:r>
              <a:t>Tekst tytułowy</a:t>
            </a:r>
          </a:p>
        </p:txBody>
      </p:sp>
      <p:sp>
        <p:nvSpPr>
          <p:cNvPr id="100" name="Treść - poziom 1…"/>
          <p:cNvSpPr txBox="1">
            <a:spLocks noGrp="1"/>
          </p:cNvSpPr>
          <p:nvPr>
            <p:ph type="body" sz="half" idx="1" hasCustomPrompt="1"/>
          </p:nvPr>
        </p:nvSpPr>
        <p:spPr>
          <a:xfrm>
            <a:off x="3058162" y="2014472"/>
            <a:ext cx="7862757" cy="3088460"/>
          </a:xfrm>
          <a:prstGeom prst="rect">
            <a:avLst/>
          </a:prstGeom>
        </p:spPr>
        <p:txBody>
          <a:bodyPr/>
          <a:lstStyle/>
          <a:p>
            <a:r>
              <a:t>Tekst zastępczy Tekst zastępczy Tekst zastępczy Tekst zastępczy Tekst zastępczy Tekst zastępczy Tekst zastępczy Tekst zastępczy Tekst zastępczy Tekst zastępczy Tekst zastępczy Tekst zastępczy Tekst zastępczy Tekst zastępczy Tekst zastępczy Tekst zast</a:t>
            </a:r>
          </a:p>
          <a:p>
            <a:pPr lvl="1"/>
            <a:endParaRPr/>
          </a:p>
          <a:p>
            <a:pPr lvl="2"/>
            <a:endParaRPr/>
          </a:p>
          <a:p>
            <a:pPr lvl="3"/>
            <a:endParaRPr/>
          </a:p>
          <a:p>
            <a:pPr lvl="4"/>
            <a:endParaRPr/>
          </a:p>
        </p:txBody>
      </p:sp>
      <p:pic>
        <p:nvPicPr>
          <p:cNvPr id="101" name="Obraz 11" descr="Obraz 11"/>
          <p:cNvPicPr>
            <a:picLocks noChangeAspect="1"/>
          </p:cNvPicPr>
          <p:nvPr/>
        </p:nvPicPr>
        <p:blipFill>
          <a:blip r:embed="rId3"/>
          <a:stretch>
            <a:fillRect/>
          </a:stretch>
        </p:blipFill>
        <p:spPr>
          <a:xfrm rot="21256560">
            <a:off x="-412554" y="3706278"/>
            <a:ext cx="3164584" cy="4104859"/>
          </a:xfrm>
          <a:prstGeom prst="rect">
            <a:avLst/>
          </a:prstGeom>
          <a:ln w="12700">
            <a:miter lim="400000"/>
          </a:ln>
        </p:spPr>
      </p:pic>
      <p:sp>
        <p:nvSpPr>
          <p:cNvPr id="102" name="Footer Placeholder 4"/>
          <p:cNvSpPr txBox="1"/>
          <p:nvPr/>
        </p:nvSpPr>
        <p:spPr>
          <a:xfrm>
            <a:off x="2994559" y="6430723"/>
            <a:ext cx="3948935"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literatury</a:t>
            </a:r>
          </a:p>
        </p:txBody>
      </p:sp>
      <p:sp>
        <p:nvSpPr>
          <p:cNvPr id="103"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literatura body">
    <p:spTree>
      <p:nvGrpSpPr>
        <p:cNvPr id="1" name=""/>
        <p:cNvGrpSpPr/>
        <p:nvPr/>
      </p:nvGrpSpPr>
      <p:grpSpPr>
        <a:xfrm>
          <a:off x="0" y="0"/>
          <a:ext cx="0" cy="0"/>
          <a:chOff x="0" y="0"/>
          <a:chExt cx="0" cy="0"/>
        </a:xfrm>
      </p:grpSpPr>
      <p:pic>
        <p:nvPicPr>
          <p:cNvPr id="110" name="Obraz 10" descr="Obraz 10"/>
          <p:cNvPicPr>
            <a:picLocks noChangeAspect="1"/>
          </p:cNvPicPr>
          <p:nvPr/>
        </p:nvPicPr>
        <p:blipFill>
          <a:blip r:embed="rId2"/>
          <a:stretch>
            <a:fillRect/>
          </a:stretch>
        </p:blipFill>
        <p:spPr>
          <a:xfrm>
            <a:off x="10110203" y="5894208"/>
            <a:ext cx="1901827" cy="742644"/>
          </a:xfrm>
          <a:prstGeom prst="rect">
            <a:avLst/>
          </a:prstGeom>
          <a:ln w="12700">
            <a:miter lim="400000"/>
          </a:ln>
        </p:spPr>
      </p:pic>
      <p:sp>
        <p:nvSpPr>
          <p:cNvPr id="111" name="Tekst tytułowy"/>
          <p:cNvSpPr txBox="1">
            <a:spLocks noGrp="1"/>
          </p:cNvSpPr>
          <p:nvPr>
            <p:ph type="title"/>
          </p:nvPr>
        </p:nvSpPr>
        <p:spPr>
          <a:prstGeom prst="rect">
            <a:avLst/>
          </a:prstGeom>
        </p:spPr>
        <p:txBody>
          <a:bodyPr/>
          <a:lstStyle/>
          <a:p>
            <a:r>
              <a:t>Tekst tytułowy</a:t>
            </a:r>
          </a:p>
        </p:txBody>
      </p:sp>
      <p:sp>
        <p:nvSpPr>
          <p:cNvPr id="112" name="Łącznik prosty 4"/>
          <p:cNvSpPr/>
          <p:nvPr/>
        </p:nvSpPr>
        <p:spPr>
          <a:xfrm>
            <a:off x="944875" y="6363730"/>
            <a:ext cx="4312927" cy="1"/>
          </a:xfrm>
          <a:prstGeom prst="line">
            <a:avLst/>
          </a:prstGeom>
          <a:ln w="6350">
            <a:solidFill>
              <a:srgbClr val="0A1251"/>
            </a:solidFill>
            <a:miter/>
          </a:ln>
        </p:spPr>
        <p:txBody>
          <a:bodyPr lIns="45718" tIns="45718" rIns="45718" bIns="45718"/>
          <a:lstStyle/>
          <a:p>
            <a:endParaRPr/>
          </a:p>
        </p:txBody>
      </p:sp>
      <p:pic>
        <p:nvPicPr>
          <p:cNvPr id="113" name="Obraz 7" descr="Obraz 7"/>
          <p:cNvPicPr>
            <a:picLocks noChangeAspect="1"/>
          </p:cNvPicPr>
          <p:nvPr/>
        </p:nvPicPr>
        <p:blipFill>
          <a:blip r:embed="rId3"/>
          <a:stretch>
            <a:fillRect/>
          </a:stretch>
        </p:blipFill>
        <p:spPr>
          <a:xfrm rot="20473224">
            <a:off x="-56218" y="6002897"/>
            <a:ext cx="1105747" cy="1225936"/>
          </a:xfrm>
          <a:prstGeom prst="rect">
            <a:avLst/>
          </a:prstGeom>
          <a:ln w="12700">
            <a:miter lim="400000"/>
          </a:ln>
        </p:spPr>
      </p:pic>
      <p:sp>
        <p:nvSpPr>
          <p:cNvPr id="114" name="Footer Placeholder 4"/>
          <p:cNvSpPr txBox="1"/>
          <p:nvPr/>
        </p:nvSpPr>
        <p:spPr>
          <a:xfrm>
            <a:off x="2994559" y="6430723"/>
            <a:ext cx="3948935"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b="1" cap="all" spc="200"/>
            </a:lvl1pPr>
          </a:lstStyle>
          <a:p>
            <a:r>
              <a:t>Nagroda nobla w dziedzinie literatury</a:t>
            </a:r>
          </a:p>
        </p:txBody>
      </p:sp>
      <p:sp>
        <p:nvSpPr>
          <p:cNvPr id="115" name="Numer slajdu"/>
          <p:cNvSpPr txBox="1">
            <a:spLocks noGrp="1"/>
          </p:cNvSpPr>
          <p:nvPr>
            <p:ph type="sldNum" sz="quarter" idx="2"/>
          </p:nvPr>
        </p:nvSpPr>
        <p:spPr>
          <a:xfrm>
            <a:off x="8463946" y="6221731"/>
            <a:ext cx="273654"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10" descr="Obraz 10"/>
          <p:cNvPicPr>
            <a:picLocks noChangeAspect="1"/>
          </p:cNvPicPr>
          <p:nvPr/>
        </p:nvPicPr>
        <p:blipFill>
          <a:blip r:embed="rId22"/>
          <a:stretch>
            <a:fillRect/>
          </a:stretch>
        </p:blipFill>
        <p:spPr>
          <a:xfrm>
            <a:off x="10110203" y="5894208"/>
            <a:ext cx="1901827" cy="742644"/>
          </a:xfrm>
          <a:prstGeom prst="rect">
            <a:avLst/>
          </a:prstGeom>
          <a:ln w="12700">
            <a:miter lim="400000"/>
          </a:ln>
        </p:spPr>
      </p:pic>
      <p:sp>
        <p:nvSpPr>
          <p:cNvPr id="3" name="Tekst tytułowy"/>
          <p:cNvSpPr txBox="1">
            <a:spLocks noGrp="1"/>
          </p:cNvSpPr>
          <p:nvPr>
            <p:ph type="title"/>
          </p:nvPr>
        </p:nvSpPr>
        <p:spPr>
          <a:xfrm>
            <a:off x="557719" y="501650"/>
            <a:ext cx="10363201" cy="1314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Tekst tytułowy</a:t>
            </a:r>
          </a:p>
        </p:txBody>
      </p:sp>
      <p:sp>
        <p:nvSpPr>
          <p:cNvPr id="4" name="Treść - poziom 1…"/>
          <p:cNvSpPr txBox="1">
            <a:spLocks noGrp="1"/>
          </p:cNvSpPr>
          <p:nvPr>
            <p:ph type="body" idx="1"/>
          </p:nvPr>
        </p:nvSpPr>
        <p:spPr>
          <a:xfrm>
            <a:off x="557719" y="2014472"/>
            <a:ext cx="10363201" cy="3088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Treść - poziom 1</a:t>
            </a:r>
          </a:p>
          <a:p>
            <a:pPr lvl="1"/>
            <a:r>
              <a:t>Treść - poziom 2</a:t>
            </a:r>
          </a:p>
          <a:p>
            <a:pPr lvl="2"/>
            <a:r>
              <a:t>Treść - poziom 3</a:t>
            </a:r>
          </a:p>
          <a:p>
            <a:pPr lvl="3"/>
            <a:r>
              <a:t>Treść - poziom 4</a:t>
            </a:r>
          </a:p>
          <a:p>
            <a:pPr lvl="4"/>
            <a:r>
              <a:t>Treść - poziom 5</a:t>
            </a:r>
          </a:p>
        </p:txBody>
      </p:sp>
      <p:sp>
        <p:nvSpPr>
          <p:cNvPr id="5" name="Numer slajdu"/>
          <p:cNvSpPr txBox="1">
            <a:spLocks noGrp="1"/>
          </p:cNvSpPr>
          <p:nvPr>
            <p:ph type="sldNum" sz="quarter" idx="2"/>
          </p:nvPr>
        </p:nvSpPr>
        <p:spPr>
          <a:xfrm>
            <a:off x="0" y="0"/>
            <a:ext cx="358411" cy="370838"/>
          </a:xfrm>
          <a:prstGeom prst="rect">
            <a:avLst/>
          </a:prstGeom>
          <a:ln w="12700">
            <a:miter lim="400000"/>
          </a:ln>
        </p:spPr>
        <p:txBody>
          <a:bodyPr wrap="none" lIns="45718" tIns="45718" rIns="45718" bIns="45718">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1pPr>
      <a:lvl2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2pPr>
      <a:lvl3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3pPr>
      <a:lvl4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4pPr>
      <a:lvl5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5pPr>
      <a:lvl6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6pPr>
      <a:lvl7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7pPr>
      <a:lvl8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8pPr>
      <a:lvl9pPr marL="0" marR="0" indent="0" algn="l" defTabSz="914400" rtl="0" latinLnBrk="0">
        <a:lnSpc>
          <a:spcPct val="100000"/>
        </a:lnSpc>
        <a:spcBef>
          <a:spcPts val="0"/>
        </a:spcBef>
        <a:spcAft>
          <a:spcPts val="0"/>
        </a:spcAft>
        <a:buClrTx/>
        <a:buSzTx/>
        <a:buFontTx/>
        <a:buNone/>
        <a:tabLst/>
        <a:defRPr sz="4000" b="0" i="0" u="none" strike="noStrike" cap="none" spc="0" baseline="0">
          <a:solidFill>
            <a:srgbClr val="0A1251"/>
          </a:solidFill>
          <a:uFillTx/>
          <a:latin typeface="Bree Serif"/>
          <a:ea typeface="Bree Serif"/>
          <a:cs typeface="Bree Serif"/>
          <a:sym typeface="Bree Serif"/>
        </a:defRPr>
      </a:lvl9pPr>
    </p:titleStyle>
    <p:bodyStyle>
      <a:lvl1pPr marL="0" marR="0" indent="0" algn="l" defTabSz="914400" rtl="0" latinLnBrk="0">
        <a:lnSpc>
          <a:spcPct val="120000"/>
        </a:lnSpc>
        <a:spcBef>
          <a:spcPts val="1000"/>
        </a:spcBef>
        <a:spcAft>
          <a:spcPts val="0"/>
        </a:spcAft>
        <a:buClrTx/>
        <a:buSzTx/>
        <a:buFontTx/>
        <a:buNone/>
        <a:tabLst/>
        <a:defRPr sz="2000" b="0" i="0" u="none" strike="noStrike" cap="none" spc="0" baseline="0">
          <a:solidFill>
            <a:srgbClr val="0A1251"/>
          </a:solidFill>
          <a:uFillTx/>
          <a:latin typeface="Raleway"/>
          <a:ea typeface="Raleway"/>
          <a:cs typeface="Raleway"/>
          <a:sym typeface="Raleway"/>
        </a:defRPr>
      </a:lvl1pPr>
      <a:lvl2pPr marL="0" marR="0" indent="0" algn="l" defTabSz="914400" rtl="0" latinLnBrk="0">
        <a:lnSpc>
          <a:spcPct val="120000"/>
        </a:lnSpc>
        <a:spcBef>
          <a:spcPts val="1000"/>
        </a:spcBef>
        <a:spcAft>
          <a:spcPts val="0"/>
        </a:spcAft>
        <a:buClrTx/>
        <a:buSzTx/>
        <a:buFontTx/>
        <a:buNone/>
        <a:tabLst/>
        <a:defRPr sz="2000" b="0" i="0" u="none" strike="noStrike" cap="none" spc="0" baseline="0">
          <a:solidFill>
            <a:srgbClr val="0A1251"/>
          </a:solidFill>
          <a:uFillTx/>
          <a:latin typeface="Raleway"/>
          <a:ea typeface="Raleway"/>
          <a:cs typeface="Raleway"/>
          <a:sym typeface="Raleway"/>
        </a:defRPr>
      </a:lvl2pPr>
      <a:lvl3pPr marL="605790" marR="0" indent="-285750" algn="l" defTabSz="914400" rtl="0" latinLnBrk="0">
        <a:lnSpc>
          <a:spcPct val="120000"/>
        </a:lnSpc>
        <a:spcBef>
          <a:spcPts val="1000"/>
        </a:spcBef>
        <a:spcAft>
          <a:spcPts val="0"/>
        </a:spcAft>
        <a:buClrTx/>
        <a:buSzPct val="87000"/>
        <a:buFontTx/>
        <a:buChar char="•"/>
        <a:tabLst/>
        <a:defRPr sz="2000" b="0" i="0" u="none" strike="noStrike" cap="none" spc="0" baseline="0">
          <a:solidFill>
            <a:srgbClr val="0A1251"/>
          </a:solidFill>
          <a:uFillTx/>
          <a:latin typeface="Raleway"/>
          <a:ea typeface="Raleway"/>
          <a:cs typeface="Raleway"/>
          <a:sym typeface="Raleway"/>
        </a:defRPr>
      </a:lvl3pPr>
      <a:lvl4pPr marL="0" marR="0" indent="0" algn="l" defTabSz="914400" rtl="0" latinLnBrk="0">
        <a:lnSpc>
          <a:spcPct val="120000"/>
        </a:lnSpc>
        <a:spcBef>
          <a:spcPts val="1000"/>
        </a:spcBef>
        <a:spcAft>
          <a:spcPts val="0"/>
        </a:spcAft>
        <a:buClrTx/>
        <a:buSzTx/>
        <a:buFontTx/>
        <a:buNone/>
        <a:tabLst/>
        <a:defRPr sz="2000" b="0" i="0" u="none" strike="noStrike" cap="none" spc="0" baseline="0">
          <a:solidFill>
            <a:srgbClr val="0A1251"/>
          </a:solidFill>
          <a:uFillTx/>
          <a:latin typeface="Raleway"/>
          <a:ea typeface="Raleway"/>
          <a:cs typeface="Raleway"/>
          <a:sym typeface="Raleway"/>
        </a:defRPr>
      </a:lvl4pPr>
      <a:lvl5pPr marL="920930" marR="0" indent="-326571" algn="l" defTabSz="914400" rtl="0" latinLnBrk="0">
        <a:lnSpc>
          <a:spcPct val="120000"/>
        </a:lnSpc>
        <a:spcBef>
          <a:spcPts val="1000"/>
        </a:spcBef>
        <a:spcAft>
          <a:spcPts val="0"/>
        </a:spcAft>
        <a:buClrTx/>
        <a:buSzPct val="87000"/>
        <a:buFontTx/>
        <a:buChar char="•"/>
        <a:tabLst/>
        <a:defRPr sz="2000" b="0" i="0" u="none" strike="noStrike" cap="none" spc="0" baseline="0">
          <a:solidFill>
            <a:srgbClr val="0A1251"/>
          </a:solidFill>
          <a:uFillTx/>
          <a:latin typeface="Raleway"/>
          <a:ea typeface="Raleway"/>
          <a:cs typeface="Raleway"/>
          <a:sym typeface="Raleway"/>
        </a:defRPr>
      </a:lvl5pPr>
      <a:lvl6pPr marL="2540000" marR="0" indent="-254000" algn="l" defTabSz="914400" rtl="0" latinLnBrk="0">
        <a:lnSpc>
          <a:spcPct val="120000"/>
        </a:lnSpc>
        <a:spcBef>
          <a:spcPts val="1000"/>
        </a:spcBef>
        <a:spcAft>
          <a:spcPts val="0"/>
        </a:spcAft>
        <a:buClrTx/>
        <a:buSzPct val="100000"/>
        <a:buFontTx/>
        <a:buChar char="•"/>
        <a:tabLst/>
        <a:defRPr sz="2000" b="0" i="0" u="none" strike="noStrike" cap="none" spc="0" baseline="0">
          <a:solidFill>
            <a:srgbClr val="0A1251"/>
          </a:solidFill>
          <a:uFillTx/>
          <a:latin typeface="Raleway"/>
          <a:ea typeface="Raleway"/>
          <a:cs typeface="Raleway"/>
          <a:sym typeface="Raleway"/>
        </a:defRPr>
      </a:lvl6pPr>
      <a:lvl7pPr marL="2997200" marR="0" indent="-254000" algn="l" defTabSz="914400" rtl="0" latinLnBrk="0">
        <a:lnSpc>
          <a:spcPct val="120000"/>
        </a:lnSpc>
        <a:spcBef>
          <a:spcPts val="1000"/>
        </a:spcBef>
        <a:spcAft>
          <a:spcPts val="0"/>
        </a:spcAft>
        <a:buClrTx/>
        <a:buSzPct val="100000"/>
        <a:buFontTx/>
        <a:buChar char="•"/>
        <a:tabLst/>
        <a:defRPr sz="2000" b="0" i="0" u="none" strike="noStrike" cap="none" spc="0" baseline="0">
          <a:solidFill>
            <a:srgbClr val="0A1251"/>
          </a:solidFill>
          <a:uFillTx/>
          <a:latin typeface="Raleway"/>
          <a:ea typeface="Raleway"/>
          <a:cs typeface="Raleway"/>
          <a:sym typeface="Raleway"/>
        </a:defRPr>
      </a:lvl7pPr>
      <a:lvl8pPr marL="3454400" marR="0" indent="-254000" algn="l" defTabSz="914400" rtl="0" latinLnBrk="0">
        <a:lnSpc>
          <a:spcPct val="120000"/>
        </a:lnSpc>
        <a:spcBef>
          <a:spcPts val="1000"/>
        </a:spcBef>
        <a:spcAft>
          <a:spcPts val="0"/>
        </a:spcAft>
        <a:buClrTx/>
        <a:buSzPct val="100000"/>
        <a:buFontTx/>
        <a:buChar char="•"/>
        <a:tabLst/>
        <a:defRPr sz="2000" b="0" i="0" u="none" strike="noStrike" cap="none" spc="0" baseline="0">
          <a:solidFill>
            <a:srgbClr val="0A1251"/>
          </a:solidFill>
          <a:uFillTx/>
          <a:latin typeface="Raleway"/>
          <a:ea typeface="Raleway"/>
          <a:cs typeface="Raleway"/>
          <a:sym typeface="Raleway"/>
        </a:defRPr>
      </a:lvl8pPr>
      <a:lvl9pPr marL="3911600" marR="0" indent="-254000" algn="l" defTabSz="914400" rtl="0" latinLnBrk="0">
        <a:lnSpc>
          <a:spcPct val="120000"/>
        </a:lnSpc>
        <a:spcBef>
          <a:spcPts val="1000"/>
        </a:spcBef>
        <a:spcAft>
          <a:spcPts val="0"/>
        </a:spcAft>
        <a:buClrTx/>
        <a:buSzPct val="100000"/>
        <a:buFontTx/>
        <a:buChar char="•"/>
        <a:tabLst/>
        <a:defRPr sz="2000" b="0" i="0" u="none" strike="noStrike" cap="none" spc="0" baseline="0">
          <a:solidFill>
            <a:srgbClr val="0A1251"/>
          </a:solidFill>
          <a:uFillTx/>
          <a:latin typeface="Raleway"/>
          <a:ea typeface="Raleway"/>
          <a:cs typeface="Raleway"/>
          <a:sym typeface="Raleway"/>
        </a:defRPr>
      </a:lvl9pPr>
    </p:bodyStyle>
    <p:otherStyle>
      <a:lvl1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1pPr>
      <a:lvl2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2pPr>
      <a:lvl3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3pPr>
      <a:lvl4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4pPr>
      <a:lvl5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5pPr>
      <a:lvl6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6pPr>
      <a:lvl7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7pPr>
      <a:lvl8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8pPr>
      <a:lvl9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ndview Display"/>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Obraz 3" descr="Obraz 3"/>
          <p:cNvPicPr>
            <a:picLocks noChangeAspect="1"/>
          </p:cNvPicPr>
          <p:nvPr/>
        </p:nvPicPr>
        <p:blipFill>
          <a:blip r:embed="rId2"/>
          <a:stretch>
            <a:fillRect/>
          </a:stretch>
        </p:blipFill>
        <p:spPr>
          <a:xfrm>
            <a:off x="3741618" y="2903812"/>
            <a:ext cx="4546075" cy="1805977"/>
          </a:xfrm>
          <a:prstGeom prst="rect">
            <a:avLst/>
          </a:prstGeom>
          <a:ln w="12700">
            <a:miter lim="400000"/>
          </a:ln>
        </p:spPr>
      </p:pic>
      <p:pic>
        <p:nvPicPr>
          <p:cNvPr id="243" name="Obraz 4" descr="Obraz 4"/>
          <p:cNvPicPr>
            <a:picLocks noChangeAspect="1"/>
          </p:cNvPicPr>
          <p:nvPr/>
        </p:nvPicPr>
        <p:blipFill>
          <a:blip r:embed="rId3"/>
          <a:stretch>
            <a:fillRect/>
          </a:stretch>
        </p:blipFill>
        <p:spPr>
          <a:xfrm>
            <a:off x="7890529" y="689034"/>
            <a:ext cx="3328905" cy="2603332"/>
          </a:xfrm>
          <a:prstGeom prst="rect">
            <a:avLst/>
          </a:prstGeom>
          <a:ln w="12700">
            <a:miter lim="400000"/>
          </a:ln>
        </p:spPr>
      </p:pic>
      <p:pic>
        <p:nvPicPr>
          <p:cNvPr id="244" name="Obraz 5" descr="Obraz 5"/>
          <p:cNvPicPr>
            <a:picLocks noChangeAspect="1"/>
          </p:cNvPicPr>
          <p:nvPr/>
        </p:nvPicPr>
        <p:blipFill>
          <a:blip r:embed="rId4"/>
          <a:stretch>
            <a:fillRect/>
          </a:stretch>
        </p:blipFill>
        <p:spPr>
          <a:xfrm rot="18350387">
            <a:off x="-2693993" y="1577373"/>
            <a:ext cx="5651502" cy="5803902"/>
          </a:xfrm>
          <a:prstGeom prst="rect">
            <a:avLst/>
          </a:prstGeom>
          <a:ln w="12700">
            <a:miter lim="400000"/>
          </a:ln>
        </p:spPr>
      </p:pic>
      <p:sp>
        <p:nvSpPr>
          <p:cNvPr id="245" name="pole tekstowe 7"/>
          <p:cNvSpPr txBox="1"/>
          <p:nvPr/>
        </p:nvSpPr>
        <p:spPr>
          <a:xfrm>
            <a:off x="3718886" y="4987402"/>
            <a:ext cx="5790378" cy="828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b="1">
                <a:solidFill>
                  <a:srgbClr val="FF2800"/>
                </a:solidFill>
                <a:latin typeface="Raleway"/>
                <a:ea typeface="Raleway"/>
                <a:cs typeface="Raleway"/>
                <a:sym typeface="Raleway"/>
              </a:defRPr>
            </a:lvl1pPr>
          </a:lstStyle>
          <a:p>
            <a:r>
              <a:t>Nagroda Nobla w dziedzinie fizjologii lub medycyny</a:t>
            </a:r>
          </a:p>
        </p:txBody>
      </p:sp>
      <p:pic>
        <p:nvPicPr>
          <p:cNvPr id="246" name="Obraz 2" descr="Obraz 2"/>
          <p:cNvPicPr>
            <a:picLocks noChangeAspect="1"/>
          </p:cNvPicPr>
          <p:nvPr/>
        </p:nvPicPr>
        <p:blipFill>
          <a:blip r:embed="rId5"/>
          <a:stretch>
            <a:fillRect/>
          </a:stretch>
        </p:blipFill>
        <p:spPr>
          <a:xfrm>
            <a:off x="-1258080" y="-1008774"/>
            <a:ext cx="4461293" cy="315257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ytuł 1"/>
          <p:cNvSpPr txBox="1">
            <a:spLocks noGrp="1"/>
          </p:cNvSpPr>
          <p:nvPr>
            <p:ph type="body" idx="1"/>
          </p:nvPr>
        </p:nvSpPr>
        <p:spPr>
          <a:xfrm>
            <a:off x="2113004" y="257053"/>
            <a:ext cx="9453435" cy="3674843"/>
          </a:xfrm>
          <a:prstGeom prst="rect">
            <a:avLst/>
          </a:prstGeom>
        </p:spPr>
        <p:txBody>
          <a:bodyPr/>
          <a:lstStyle/>
          <a:p>
            <a:pPr algn="just" defTabSz="859536">
              <a:spcBef>
                <a:spcPts val="900"/>
              </a:spcBef>
              <a:defRPr sz="1800"/>
            </a:pPr>
            <a:r>
              <a:t>Szczepienia mają na celu wytworzenie skutecznej odpowiedzi immunologicznej skierowanej przeciwko konkretnemu patogenowi, co ma zapewnić nam odporność oraz uchronić nas przed konsekwencjami infekcji w przyszłości.</a:t>
            </a:r>
          </a:p>
          <a:p>
            <a:pPr algn="just" defTabSz="859536">
              <a:spcBef>
                <a:spcPts val="900"/>
              </a:spcBef>
              <a:defRPr sz="1800"/>
            </a:pPr>
            <a:r>
              <a:t>Szczepionki oparte na zabitych czy </a:t>
            </a:r>
            <a:r>
              <a:rPr b="1"/>
              <a:t>atenuowanych,</a:t>
            </a:r>
            <a:r>
              <a:t> tj. osłabionych patogenach były wykorzystywane od wielu lat. Dzięki kolejnym osiągnięciom biologii molekularnej dostępne są również szczepionki </a:t>
            </a:r>
            <a:r>
              <a:rPr b="1"/>
              <a:t>podjednostkowe</a:t>
            </a:r>
            <a:r>
              <a:t> oparte na fragmentach wirusów w tym np. białek występujących na ich powierzchni. Alternatywną metodę stanowią również szczepionki wektorowe, które wprowadzają białka wirusowe poprzez inny niepatogenny dla człowieka wirus. </a:t>
            </a:r>
          </a:p>
        </p:txBody>
      </p:sp>
      <p:pic>
        <p:nvPicPr>
          <p:cNvPr id="279" name="Obraz 4" descr="Obraz 4"/>
          <p:cNvPicPr>
            <a:picLocks noChangeAspect="1"/>
          </p:cNvPicPr>
          <p:nvPr/>
        </p:nvPicPr>
        <p:blipFill>
          <a:blip r:embed="rId2"/>
          <a:stretch>
            <a:fillRect/>
          </a:stretch>
        </p:blipFill>
        <p:spPr>
          <a:xfrm>
            <a:off x="-1180021" y="-663086"/>
            <a:ext cx="4461293" cy="3152577"/>
          </a:xfrm>
          <a:prstGeom prst="rect">
            <a:avLst/>
          </a:prstGeom>
          <a:ln w="12700">
            <a:miter lim="400000"/>
          </a:ln>
        </p:spPr>
      </p:pic>
      <p:pic>
        <p:nvPicPr>
          <p:cNvPr id="280" name="Image" descr="Image"/>
          <p:cNvPicPr>
            <a:picLocks noChangeAspect="1"/>
          </p:cNvPicPr>
          <p:nvPr/>
        </p:nvPicPr>
        <p:blipFill>
          <a:blip r:embed="rId3"/>
          <a:stretch>
            <a:fillRect/>
          </a:stretch>
        </p:blipFill>
        <p:spPr>
          <a:xfrm>
            <a:off x="5965006" y="3219240"/>
            <a:ext cx="5601433" cy="2724135"/>
          </a:xfrm>
          <a:prstGeom prst="rect">
            <a:avLst/>
          </a:prstGeom>
          <a:ln w="12700">
            <a:miter lim="400000"/>
          </a:ln>
        </p:spPr>
      </p:pic>
      <p:sp>
        <p:nvSpPr>
          <p:cNvPr id="281" name="Tytuł 1"/>
          <p:cNvSpPr txBox="1"/>
          <p:nvPr/>
        </p:nvSpPr>
        <p:spPr>
          <a:xfrm>
            <a:off x="6096000" y="6214617"/>
            <a:ext cx="1359487" cy="643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just" defTabSz="914400">
              <a:lnSpc>
                <a:spcPct val="120000"/>
              </a:lnSpc>
              <a:spcBef>
                <a:spcPts val="1000"/>
              </a:spcBef>
              <a:defRPr sz="800">
                <a:solidFill>
                  <a:srgbClr val="0A1251"/>
                </a:solidFill>
                <a:latin typeface="Raleway"/>
                <a:ea typeface="Raleway"/>
                <a:cs typeface="Raleway"/>
                <a:sym typeface="Raleway"/>
              </a:defRPr>
            </a:lvl1pPr>
          </a:lstStyle>
          <a:p>
            <a:r>
              <a:t>Źródło: nobelprize.org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Obraz 4" descr="Obraz 4"/>
          <p:cNvPicPr>
            <a:picLocks noChangeAspect="1"/>
          </p:cNvPicPr>
          <p:nvPr/>
        </p:nvPicPr>
        <p:blipFill>
          <a:blip r:embed="rId2"/>
          <a:stretch>
            <a:fillRect/>
          </a:stretch>
        </p:blipFill>
        <p:spPr>
          <a:xfrm>
            <a:off x="-1180021" y="-663086"/>
            <a:ext cx="4461293" cy="3152577"/>
          </a:xfrm>
          <a:prstGeom prst="rect">
            <a:avLst/>
          </a:prstGeom>
          <a:ln w="12700">
            <a:miter lim="400000"/>
          </a:ln>
        </p:spPr>
      </p:pic>
      <p:sp>
        <p:nvSpPr>
          <p:cNvPr id="284" name="Produkcja powyższych szczepionek wymaga tworzenia wielkoskalowych hodowli komórkowych co znacząco ogranicza możliwości szybkiej produkcji szczepionek w odpowiedzi na nowo powstały patogen stanowiący zagrożenie dla zdrowia publicznego tak jak to było na p"/>
          <p:cNvSpPr txBox="1"/>
          <p:nvPr/>
        </p:nvSpPr>
        <p:spPr>
          <a:xfrm>
            <a:off x="2098487" y="569288"/>
            <a:ext cx="9509828" cy="5166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defTabSz="914400">
              <a:lnSpc>
                <a:spcPct val="120000"/>
              </a:lnSpc>
              <a:spcBef>
                <a:spcPts val="1000"/>
              </a:spcBef>
              <a:defRPr sz="2000">
                <a:solidFill>
                  <a:srgbClr val="0A1251"/>
                </a:solidFill>
                <a:latin typeface="Raleway"/>
                <a:ea typeface="Raleway"/>
                <a:cs typeface="Raleway"/>
                <a:sym typeface="Raleway"/>
              </a:defRPr>
            </a:pPr>
            <a:r>
              <a:t>Produkcja powyższych szczepionek wymaga tworzenia wielkoskalowych hodowli komórkowych, co znacząco ogranicza możliwości szybkiej produkcji szczepionek w odpowiedzi na nowo powstały patogen stanowiący zagrożenie dla zdrowia publicznego tak jak to było na przykład w trakcie pandemii COVID-19. </a:t>
            </a:r>
          </a:p>
          <a:p>
            <a:pPr algn="just" defTabSz="914400">
              <a:lnSpc>
                <a:spcPct val="120000"/>
              </a:lnSpc>
              <a:spcBef>
                <a:spcPts val="1000"/>
              </a:spcBef>
              <a:defRPr sz="2000">
                <a:solidFill>
                  <a:srgbClr val="0A1251"/>
                </a:solidFill>
                <a:latin typeface="Raleway"/>
                <a:ea typeface="Raleway"/>
                <a:cs typeface="Raleway"/>
                <a:sym typeface="Raleway"/>
              </a:defRPr>
            </a:pPr>
            <a:r>
              <a:t>Nadzieją na wytworzenie skutecznej szczepionki w krótkim czasie było zastosowanie technologii </a:t>
            </a:r>
            <a:r>
              <a:rPr b="1"/>
              <a:t>szczepionek mRNA</a:t>
            </a:r>
            <a:r>
              <a:t>. </a:t>
            </a:r>
          </a:p>
          <a:p>
            <a:pPr algn="just" defTabSz="914400">
              <a:lnSpc>
                <a:spcPct val="120000"/>
              </a:lnSpc>
              <a:spcBef>
                <a:spcPts val="1000"/>
              </a:spcBef>
              <a:defRPr sz="2000" b="1">
                <a:solidFill>
                  <a:srgbClr val="0A1251"/>
                </a:solidFill>
                <a:latin typeface="Raleway"/>
                <a:ea typeface="Raleway"/>
                <a:cs typeface="Raleway"/>
                <a:sym typeface="Raleway"/>
              </a:defRPr>
            </a:pPr>
            <a:r>
              <a:t>mRNA</a:t>
            </a:r>
            <a:r>
              <a:rPr b="0"/>
              <a:t> (</a:t>
            </a:r>
            <a:r>
              <a:rPr b="0" i="1"/>
              <a:t>messenger RNA</a:t>
            </a:r>
            <a:r>
              <a:rPr b="0"/>
              <a:t>) stanowi matrycę, na której powstają białka kodowane </a:t>
            </a:r>
            <a:br>
              <a:rPr b="0"/>
            </a:br>
            <a:r>
              <a:rPr b="0"/>
              <a:t>w DNA. W 1980 roku powstały technologie umożliwiające produkcję mRNA </a:t>
            </a:r>
            <a:br>
              <a:rPr b="0"/>
            </a:br>
            <a:r>
              <a:rPr b="0"/>
              <a:t>bez udziału hodowli komórkowych, co umożliwiło rozwój zastosowania tej techniki w medycynie. </a:t>
            </a:r>
          </a:p>
          <a:p>
            <a:pPr algn="just" defTabSz="914400">
              <a:lnSpc>
                <a:spcPct val="120000"/>
              </a:lnSpc>
              <a:spcBef>
                <a:spcPts val="1000"/>
              </a:spcBef>
              <a:defRPr sz="2000">
                <a:solidFill>
                  <a:srgbClr val="0A1251"/>
                </a:solidFill>
                <a:latin typeface="Raleway"/>
                <a:ea typeface="Raleway"/>
                <a:cs typeface="Raleway"/>
                <a:sym typeface="Raleway"/>
              </a:defRPr>
            </a:pPr>
            <a:r>
              <a:t>Niestety początkowo powstałe mRNA było niestabilne, brakowało odpowiednich systemów nośników. Wprowadzane mRNA wyzwalało także silną reakcję immunologiczną.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ymbol zastępczy zawartości 2"/>
          <p:cNvSpPr txBox="1">
            <a:spLocks noGrp="1"/>
          </p:cNvSpPr>
          <p:nvPr>
            <p:ph type="body" sz="half" idx="1"/>
          </p:nvPr>
        </p:nvSpPr>
        <p:spPr>
          <a:xfrm>
            <a:off x="2182945" y="331511"/>
            <a:ext cx="9068938" cy="3579331"/>
          </a:xfrm>
          <a:prstGeom prst="rect">
            <a:avLst/>
          </a:prstGeom>
        </p:spPr>
        <p:txBody>
          <a:bodyPr/>
          <a:lstStyle/>
          <a:p>
            <a:pPr marL="174456" indent="-174456" algn="just" defTabSz="795527">
              <a:spcBef>
                <a:spcPts val="800"/>
              </a:spcBef>
              <a:buSzPct val="100000"/>
              <a:buChar char="•"/>
              <a:defRPr sz="1700"/>
            </a:pPr>
            <a:r>
              <a:t>Potencjalne zastosowanie mRNA w tworzeniu nowych szczepionek było przedmiotem zainteresowań tegorocznej laureatki </a:t>
            </a:r>
            <a:r>
              <a:rPr b="1"/>
              <a:t>Katalin Karikó</a:t>
            </a:r>
            <a:r>
              <a:t>, która na początku lat ’90. we współpracy z </a:t>
            </a:r>
            <a:r>
              <a:rPr b="1"/>
              <a:t>Drew Weissmanem</a:t>
            </a:r>
            <a:r>
              <a:t> zajęła się tematem interakcji różnych rodzajów RNA </a:t>
            </a:r>
            <a:br/>
            <a:r>
              <a:t>z układem odpornościowym. </a:t>
            </a:r>
          </a:p>
          <a:p>
            <a:pPr marL="174456" indent="-174456" algn="just" defTabSz="795527">
              <a:spcBef>
                <a:spcPts val="800"/>
              </a:spcBef>
              <a:buSzPct val="100000"/>
              <a:buChar char="•"/>
              <a:defRPr sz="1700" b="1"/>
            </a:pPr>
            <a:r>
              <a:t>Drew Weissman</a:t>
            </a:r>
            <a:r>
              <a:rPr b="0"/>
              <a:t> wcześniej badał funkcje jednej z populacji komórek układu odpornościowego - komórek dendrytycznych - w nadzorze immunologicznym oraz aktywacji odpowiedzi immunologicznej na szczepionki. </a:t>
            </a:r>
          </a:p>
          <a:p>
            <a:pPr marL="174456" indent="-174456" algn="just" defTabSz="795527">
              <a:spcBef>
                <a:spcPts val="800"/>
              </a:spcBef>
              <a:buSzPct val="100000"/>
              <a:buChar char="•"/>
              <a:defRPr sz="1700" b="1"/>
            </a:pPr>
            <a:r>
              <a:t>Karikó</a:t>
            </a:r>
            <a:r>
              <a:rPr b="0"/>
              <a:t> i </a:t>
            </a:r>
            <a:r>
              <a:t>Weissman</a:t>
            </a:r>
            <a:r>
              <a:rPr b="0"/>
              <a:t> zauważyli, że komórki dendrytyczne rozpoznają zsyntetyzowane mRNA</a:t>
            </a:r>
            <a:r>
              <a:rPr b="0" i="1"/>
              <a:t> in vitro </a:t>
            </a:r>
            <a:r>
              <a:rPr b="0"/>
              <a:t>jako obcą substancję, co wyzwala aktywację szlaków zapalnych. Takiej reakcji natomiast nie powodowało mRNA występujące naturalnie w komórkach. </a:t>
            </a:r>
          </a:p>
        </p:txBody>
      </p:sp>
      <p:pic>
        <p:nvPicPr>
          <p:cNvPr id="287" name="Image" descr="Image"/>
          <p:cNvPicPr>
            <a:picLocks noChangeAspect="1"/>
          </p:cNvPicPr>
          <p:nvPr/>
        </p:nvPicPr>
        <p:blipFill>
          <a:blip r:embed="rId2"/>
          <a:stretch>
            <a:fillRect/>
          </a:stretch>
        </p:blipFill>
        <p:spPr>
          <a:xfrm>
            <a:off x="5430646" y="4171588"/>
            <a:ext cx="2253356" cy="1998390"/>
          </a:xfrm>
          <a:prstGeom prst="rect">
            <a:avLst/>
          </a:prstGeom>
          <a:ln w="12700">
            <a:miter lim="400000"/>
          </a:ln>
        </p:spPr>
      </p:pic>
      <p:sp>
        <p:nvSpPr>
          <p:cNvPr id="288" name="Tytuł 1"/>
          <p:cNvSpPr txBox="1"/>
          <p:nvPr/>
        </p:nvSpPr>
        <p:spPr>
          <a:xfrm>
            <a:off x="5430646" y="6109032"/>
            <a:ext cx="1359487" cy="643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just" defTabSz="914400">
              <a:lnSpc>
                <a:spcPct val="120000"/>
              </a:lnSpc>
              <a:spcBef>
                <a:spcPts val="1000"/>
              </a:spcBef>
              <a:defRPr sz="800">
                <a:solidFill>
                  <a:srgbClr val="0A1251"/>
                </a:solidFill>
                <a:latin typeface="Raleway"/>
                <a:ea typeface="Raleway"/>
                <a:cs typeface="Raleway"/>
                <a:sym typeface="Raleway"/>
              </a:defRPr>
            </a:lvl1pPr>
          </a:lstStyle>
          <a:p>
            <a:r>
              <a:t>Źródło: Immunology, Kuby</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stretch>
            <a:fillRect/>
          </a:stretch>
        </p:blipFill>
        <p:spPr>
          <a:xfrm>
            <a:off x="8618231" y="1840706"/>
            <a:ext cx="3594284" cy="3176589"/>
          </a:xfrm>
          <a:prstGeom prst="rect">
            <a:avLst/>
          </a:prstGeom>
          <a:ln w="12700">
            <a:miter lim="400000"/>
          </a:ln>
        </p:spPr>
      </p:pic>
      <p:sp>
        <p:nvSpPr>
          <p:cNvPr id="291" name="Symbol zastępczy zawartości 2"/>
          <p:cNvSpPr txBox="1">
            <a:spLocks noGrp="1"/>
          </p:cNvSpPr>
          <p:nvPr>
            <p:ph type="body" idx="1"/>
          </p:nvPr>
        </p:nvSpPr>
        <p:spPr>
          <a:xfrm>
            <a:off x="1949913" y="526426"/>
            <a:ext cx="6771221" cy="5414441"/>
          </a:xfrm>
          <a:prstGeom prst="rect">
            <a:avLst/>
          </a:prstGeom>
        </p:spPr>
        <p:txBody>
          <a:bodyPr/>
          <a:lstStyle/>
          <a:p>
            <a:pPr marL="188494" indent="-188494" algn="just" defTabSz="859536">
              <a:lnSpc>
                <a:spcPct val="108000"/>
              </a:lnSpc>
              <a:spcBef>
                <a:spcPts val="900"/>
              </a:spcBef>
              <a:buSzPct val="100000"/>
              <a:buChar char="•"/>
              <a:defRPr sz="1800" b="1"/>
            </a:pPr>
            <a:r>
              <a:t>Cząsteczka RNA </a:t>
            </a:r>
            <a:r>
              <a:rPr b="0"/>
              <a:t>zbudowana jest z czterech podstawowych zasad azotowych - </a:t>
            </a:r>
            <a:r>
              <a:rPr b="0" u="sng"/>
              <a:t>adeniny, uracylu, guaniny i tyminy</a:t>
            </a:r>
            <a:r>
              <a:rPr b="0"/>
              <a:t>. Zasady występujące naturalnie w komórkach są często modyfikowane chemiczne, podczas gdy te zsyntetyzowane w laboratorium nie. </a:t>
            </a:r>
          </a:p>
          <a:p>
            <a:pPr marL="188494" indent="-188494" algn="just" defTabSz="859536">
              <a:lnSpc>
                <a:spcPct val="108000"/>
              </a:lnSpc>
              <a:spcBef>
                <a:spcPts val="900"/>
              </a:spcBef>
              <a:buSzPct val="100000"/>
              <a:buChar char="•"/>
              <a:defRPr sz="1800"/>
            </a:pPr>
            <a:r>
              <a:t>W celu zbadania odpowiedzi na różne zasady wyprodukowali różne warianty mRNA ze zmodyfikowanymi zasadami azotowymi. </a:t>
            </a:r>
          </a:p>
          <a:p>
            <a:pPr marL="188494" indent="-188494" algn="just" defTabSz="859536">
              <a:lnSpc>
                <a:spcPct val="108000"/>
              </a:lnSpc>
              <a:spcBef>
                <a:spcPts val="900"/>
              </a:spcBef>
              <a:buSzPct val="100000"/>
              <a:buChar char="•"/>
              <a:defRPr sz="1800"/>
            </a:pPr>
            <a:r>
              <a:t>Odkrycie było zaskakujące, ponieważ reakcja odpornościowa była praktycznie całkowicie zahamowana, jeżeli cząsteczki mRNA zawierały zmienione zasady azotowe. </a:t>
            </a:r>
          </a:p>
          <a:p>
            <a:pPr marL="188494" indent="-188494" algn="just" defTabSz="859536">
              <a:lnSpc>
                <a:spcPct val="108000"/>
              </a:lnSpc>
              <a:spcBef>
                <a:spcPts val="900"/>
              </a:spcBef>
              <a:buSzPct val="100000"/>
              <a:buChar char="•"/>
              <a:defRPr sz="1800"/>
            </a:pPr>
            <a:r>
              <a:t>W dalszych badaniach </a:t>
            </a:r>
            <a:r>
              <a:rPr u="sng"/>
              <a:t>laureaci udowodnili, że podaż mRNA wyprodukowanego ze zmodyfikowanymi nukleotydami prowadzi do znacząco zwiększonej produkcji białek. </a:t>
            </a:r>
          </a:p>
        </p:txBody>
      </p:sp>
      <p:sp>
        <p:nvSpPr>
          <p:cNvPr id="292" name="Tytuł 1"/>
          <p:cNvSpPr txBox="1"/>
          <p:nvPr/>
        </p:nvSpPr>
        <p:spPr>
          <a:xfrm>
            <a:off x="8882599" y="5257681"/>
            <a:ext cx="1359487" cy="643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just" defTabSz="914400">
              <a:lnSpc>
                <a:spcPct val="120000"/>
              </a:lnSpc>
              <a:spcBef>
                <a:spcPts val="1000"/>
              </a:spcBef>
              <a:defRPr sz="800">
                <a:solidFill>
                  <a:srgbClr val="0A1251"/>
                </a:solidFill>
                <a:latin typeface="Raleway"/>
                <a:ea typeface="Raleway"/>
                <a:cs typeface="Raleway"/>
                <a:sym typeface="Raleway"/>
              </a:defRPr>
            </a:lvl1pPr>
          </a:lstStyle>
          <a:p>
            <a:r>
              <a:t>Źródło: nobelprize.org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ytuł 1"/>
          <p:cNvSpPr txBox="1">
            <a:spLocks noGrp="1"/>
          </p:cNvSpPr>
          <p:nvPr>
            <p:ph type="body" idx="1"/>
          </p:nvPr>
        </p:nvSpPr>
        <p:spPr>
          <a:xfrm>
            <a:off x="2776170" y="257052"/>
            <a:ext cx="8543929" cy="5545873"/>
          </a:xfrm>
          <a:prstGeom prst="rect">
            <a:avLst/>
          </a:prstGeom>
        </p:spPr>
        <p:txBody>
          <a:bodyPr/>
          <a:lstStyle/>
          <a:p>
            <a:pPr>
              <a:defRPr b="1"/>
            </a:pPr>
            <a:r>
              <a:t>Dlaczego odkrycie tegorocznych laureatów Nagrody Nobla mają kluczowe znaczenie dla rozwoju medycyny?</a:t>
            </a:r>
            <a:br/>
            <a:endParaRPr/>
          </a:p>
        </p:txBody>
      </p:sp>
      <p:pic>
        <p:nvPicPr>
          <p:cNvPr id="295" name="Obraz 4" descr="Obraz 4"/>
          <p:cNvPicPr>
            <a:picLocks noChangeAspect="1"/>
          </p:cNvPicPr>
          <p:nvPr/>
        </p:nvPicPr>
        <p:blipFill>
          <a:blip r:embed="rId2"/>
          <a:stretch>
            <a:fillRect/>
          </a:stretch>
        </p:blipFill>
        <p:spPr>
          <a:xfrm>
            <a:off x="-1180021" y="-663086"/>
            <a:ext cx="4461293" cy="3152577"/>
          </a:xfrm>
          <a:prstGeom prst="rect">
            <a:avLst/>
          </a:prstGeom>
          <a:ln w="12700">
            <a:miter lim="400000"/>
          </a:ln>
        </p:spPr>
      </p:pic>
      <p:sp>
        <p:nvSpPr>
          <p:cNvPr id="296" name="Symbol zastępczy zawartości 2"/>
          <p:cNvSpPr txBox="1"/>
          <p:nvPr/>
        </p:nvSpPr>
        <p:spPr>
          <a:xfrm>
            <a:off x="2719736" y="1430160"/>
            <a:ext cx="8543929" cy="4267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198520" indent="-198520" algn="just" defTabSz="905255">
              <a:lnSpc>
                <a:spcPct val="108000"/>
              </a:lnSpc>
              <a:spcBef>
                <a:spcPts val="900"/>
              </a:spcBef>
              <a:buSzPct val="100000"/>
              <a:buChar char="•"/>
              <a:defRPr sz="1900">
                <a:solidFill>
                  <a:srgbClr val="0A1251"/>
                </a:solidFill>
                <a:latin typeface="Raleway"/>
                <a:ea typeface="Raleway"/>
                <a:cs typeface="Raleway"/>
                <a:sym typeface="Raleway"/>
              </a:defRPr>
            </a:pPr>
            <a:r>
              <a:t>Udoskonalenie technologii tworzenia szczepionek mRNA otworzyło drogę do ich wykorzystania w leczeniu wielu chorób zakaźnych. Prace nad nimi trwają już od wielu lat, m.in. w przypadku wirusa MERS-CoV oraz wirusa Zika. </a:t>
            </a:r>
          </a:p>
          <a:p>
            <a:pPr marL="198520" indent="-198520" algn="just" defTabSz="905255">
              <a:lnSpc>
                <a:spcPct val="108000"/>
              </a:lnSpc>
              <a:spcBef>
                <a:spcPts val="900"/>
              </a:spcBef>
              <a:buSzPct val="100000"/>
              <a:buChar char="•"/>
              <a:defRPr sz="1900">
                <a:solidFill>
                  <a:srgbClr val="0A1251"/>
                </a:solidFill>
                <a:latin typeface="Raleway"/>
                <a:ea typeface="Raleway"/>
                <a:cs typeface="Raleway"/>
                <a:sym typeface="Raleway"/>
              </a:defRPr>
            </a:pPr>
            <a:r>
              <a:t>Doskonalenie tej technologii przez wiele lat umożliwiło powstanie w rekordowym czasie szczepionek na COVID-19, których </a:t>
            </a:r>
            <a:r>
              <a:rPr u="sng"/>
              <a:t>skuteczność ocenia się na ok. 95%</a:t>
            </a:r>
            <a:r>
              <a:t>. Osiągnięcie to pozwoliło odpowiedzieć na jeden z najbardziej istotnych zagrożeń dla zdrowia publicznego ostatnich czasów. </a:t>
            </a:r>
          </a:p>
          <a:p>
            <a:pPr marL="198520" indent="-198520" algn="just" defTabSz="905255">
              <a:lnSpc>
                <a:spcPct val="108000"/>
              </a:lnSpc>
              <a:spcBef>
                <a:spcPts val="900"/>
              </a:spcBef>
              <a:buSzPct val="100000"/>
              <a:buChar char="•"/>
              <a:defRPr sz="1900">
                <a:solidFill>
                  <a:srgbClr val="0A1251"/>
                </a:solidFill>
                <a:latin typeface="Raleway"/>
                <a:ea typeface="Raleway"/>
                <a:cs typeface="Raleway"/>
                <a:sym typeface="Raleway"/>
              </a:defRPr>
            </a:pPr>
            <a:r>
              <a:t>Przewagą szczepień bazujących na technologii mRNA jest krótki czas niezbędny do opracowania i wyprodukowania skutecznych szczepionek.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ytuł 1"/>
          <p:cNvSpPr txBox="1">
            <a:spLocks noGrp="1"/>
          </p:cNvSpPr>
          <p:nvPr>
            <p:ph type="body" idx="1"/>
          </p:nvPr>
        </p:nvSpPr>
        <p:spPr>
          <a:xfrm>
            <a:off x="2776170" y="257052"/>
            <a:ext cx="8543929" cy="5545873"/>
          </a:xfrm>
          <a:prstGeom prst="rect">
            <a:avLst/>
          </a:prstGeom>
        </p:spPr>
        <p:txBody>
          <a:bodyPr/>
          <a:lstStyle/>
          <a:p>
            <a:r>
              <a:t>ZADANIA</a:t>
            </a:r>
          </a:p>
        </p:txBody>
      </p:sp>
      <p:pic>
        <p:nvPicPr>
          <p:cNvPr id="299" name="Obraz 4" descr="Obraz 4"/>
          <p:cNvPicPr>
            <a:picLocks noChangeAspect="1"/>
          </p:cNvPicPr>
          <p:nvPr/>
        </p:nvPicPr>
        <p:blipFill>
          <a:blip r:embed="rId2"/>
          <a:stretch>
            <a:fillRect/>
          </a:stretch>
        </p:blipFill>
        <p:spPr>
          <a:xfrm>
            <a:off x="-1180021" y="-663086"/>
            <a:ext cx="4461293" cy="3152577"/>
          </a:xfrm>
          <a:prstGeom prst="rect">
            <a:avLst/>
          </a:prstGeom>
          <a:ln w="12700">
            <a:miter lim="400000"/>
          </a:ln>
        </p:spPr>
      </p:pic>
      <p:sp>
        <p:nvSpPr>
          <p:cNvPr id="300" name="Produkcja powyższych szczepionek wymaga tworzenia wielkoskalowych hodowli komórkowych co znacząco ogranicza możliwości szybkiej produkcji szczepionek w odpowiedzi na nowo powstały patogen stanowiący zagrożenie dla zdrowia publicznego tak jak to było na p"/>
          <p:cNvSpPr txBox="1"/>
          <p:nvPr/>
        </p:nvSpPr>
        <p:spPr>
          <a:xfrm>
            <a:off x="1669470" y="1055077"/>
            <a:ext cx="9847028" cy="4315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457200" algn="just" defTabSz="914400">
              <a:lnSpc>
                <a:spcPct val="120000"/>
              </a:lnSpc>
              <a:spcBef>
                <a:spcPts val="1000"/>
              </a:spcBef>
              <a:buSzPct val="100000"/>
              <a:buAutoNum type="arabicPeriod"/>
              <a:defRPr sz="1400">
                <a:solidFill>
                  <a:srgbClr val="0A1251"/>
                </a:solidFill>
                <a:latin typeface="Raleway"/>
                <a:ea typeface="Raleway"/>
                <a:cs typeface="Raleway"/>
                <a:sym typeface="Raleway"/>
              </a:defRPr>
            </a:pPr>
            <a:r>
              <a:t>Cząsteczki terapeutycznego mRNA obecne np. w szczepionkach chroniących nas przed zachorowaniem na COVID-19 mają schemat budowy podobny do cząsteczek mRNA o których uczymy się na lekcjach biologii. Narysuj i podpisz elementy cząsteczki mRNA. </a:t>
            </a:r>
            <a:endParaRPr sz="2000"/>
          </a:p>
          <a:p>
            <a:pPr marL="457200" indent="-457200" algn="just" defTabSz="914400">
              <a:lnSpc>
                <a:spcPct val="120000"/>
              </a:lnSpc>
              <a:spcBef>
                <a:spcPts val="1000"/>
              </a:spcBef>
              <a:buSzPct val="100000"/>
              <a:buAutoNum type="arabicPeriod"/>
              <a:defRPr sz="1400">
                <a:solidFill>
                  <a:srgbClr val="0A1251"/>
                </a:solidFill>
                <a:latin typeface="Raleway"/>
                <a:ea typeface="Raleway"/>
                <a:cs typeface="Raleway"/>
                <a:sym typeface="Raleway"/>
              </a:defRPr>
            </a:pPr>
            <a:r>
              <a:t>Produkcja mRNA w laboratorium jest odwzorowaniem procesów zachodzących w komórkach naszego organizmu. Jako matrycę do syntezy mRNA stosuje się plazmidy, które przed procesem transkrypcji specjalnie się linearyzuje. Jaka cząsteczka mRNA powstanie w laboratorium oraz jakie aminokwasy powstaną na drodze translacji w organizmie człowieka, jeśli nić kodująca użytego plazmidu ma sekwencje ATGATCTCGTAA?</a:t>
            </a:r>
            <a:endParaRPr sz="2000"/>
          </a:p>
          <a:p>
            <a:pPr marL="457200" indent="-457200" algn="just" defTabSz="914400">
              <a:lnSpc>
                <a:spcPct val="120000"/>
              </a:lnSpc>
              <a:spcBef>
                <a:spcPts val="1000"/>
              </a:spcBef>
              <a:buSzPct val="100000"/>
              <a:buAutoNum type="arabicPeriod"/>
              <a:defRPr sz="1400">
                <a:solidFill>
                  <a:srgbClr val="0A1251"/>
                </a:solidFill>
                <a:latin typeface="Raleway"/>
                <a:ea typeface="Raleway"/>
                <a:cs typeface="Raleway"/>
                <a:sym typeface="Raleway"/>
              </a:defRPr>
            </a:pPr>
            <a:r>
              <a:t>O zastosowaniu mRNA w medycynie zrobiło się głośno w kontekście szczepionek chroniących nas przed zachorowaniem na COVID-19. Nie jest to jednak jedyne możliwe zastosowanie terapeutycznego mRNA w medycynie. Podzielcie się na grupy i zastanówcie się, gdzie jeszcze można zastosować terapeutyczne mRNA. </a:t>
            </a:r>
            <a:endParaRPr sz="2000"/>
          </a:p>
          <a:p>
            <a:pPr marL="457200" indent="-457200" algn="just" defTabSz="914400">
              <a:lnSpc>
                <a:spcPct val="120000"/>
              </a:lnSpc>
              <a:spcBef>
                <a:spcPts val="1000"/>
              </a:spcBef>
              <a:buSzPct val="100000"/>
              <a:buAutoNum type="arabicPeriod"/>
              <a:defRPr sz="1400">
                <a:solidFill>
                  <a:srgbClr val="0A1251"/>
                </a:solidFill>
                <a:latin typeface="Raleway"/>
                <a:ea typeface="Raleway"/>
                <a:cs typeface="Raleway"/>
                <a:sym typeface="Raleway"/>
              </a:defRPr>
            </a:pPr>
            <a:r>
              <a:t>Spośród wielu różnych zastosowań terapeutycznego mRNA można wyróżnić jego potencjał w leczeniu chorób nowotworowych. Obecnie trwają liczne badania kliniczne z zastosowaniem takich cząsteczek. Korzystając ze strony clinicaltrials.gov, wyszukajcie w grupach informacje na temat badania z udziałem cząsteczki BNT111:  </a:t>
            </a:r>
            <a:br/>
            <a:r>
              <a:t>a) w której fazie badań klinicznych znajduje się ten lek i co oznacza ten etap badań klinicznych?  </a:t>
            </a:r>
            <a:br/>
            <a:r>
              <a:t>b) w leczeniu jakiej choroby wykorzystywana jest podawana substancja?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ytuł 1"/>
          <p:cNvSpPr txBox="1">
            <a:spLocks noGrp="1"/>
          </p:cNvSpPr>
          <p:nvPr>
            <p:ph type="body" idx="1"/>
          </p:nvPr>
        </p:nvSpPr>
        <p:spPr>
          <a:xfrm>
            <a:off x="2117802" y="287688"/>
            <a:ext cx="8543929" cy="5545873"/>
          </a:xfrm>
          <a:prstGeom prst="rect">
            <a:avLst/>
          </a:prstGeom>
        </p:spPr>
        <p:txBody>
          <a:bodyPr/>
          <a:lstStyle/>
          <a:p>
            <a:pPr algn="just">
              <a:defRPr u="sng"/>
            </a:pPr>
            <a:r>
              <a:t>Bibliografia:</a:t>
            </a:r>
          </a:p>
          <a:p>
            <a:pPr marL="457200" indent="-457200">
              <a:buSzPct val="100000"/>
              <a:buAutoNum type="arabicPeriod"/>
              <a:defRPr u="sng"/>
            </a:pPr>
            <a:r>
              <a:t>Kuby Immunology; Judith A Owen; Jenni Punt; Sharon A Stranford; Patricia P Jones; Janis Kuby; 7th Edition,</a:t>
            </a:r>
          </a:p>
          <a:p>
            <a:pPr marL="457200" indent="-457200">
              <a:buSzPct val="100000"/>
              <a:buAutoNum type="arabicPeriod"/>
              <a:defRPr u="sng"/>
            </a:pPr>
            <a:r>
              <a:t>https://www.nobelprize.org</a:t>
            </a:r>
          </a:p>
          <a:p>
            <a:pPr algn="just">
              <a:defRPr u="sng"/>
            </a:pPr>
            <a:endParaRPr/>
          </a:p>
          <a:p>
            <a:pPr algn="just">
              <a:defRPr u="sng"/>
            </a:pPr>
            <a:endParaRPr/>
          </a:p>
          <a:p>
            <a:pPr algn="just">
              <a:defRPr u="sng"/>
            </a:pPr>
            <a:r>
              <a:t>Autor prezentacji:</a:t>
            </a:r>
          </a:p>
          <a:p>
            <a:pPr algn="just"/>
            <a:endParaRPr u="sng"/>
          </a:p>
          <a:p>
            <a:pPr algn="just">
              <a:defRPr b="1"/>
            </a:pPr>
            <a:r>
              <a:t>Karol Gawalski - </a:t>
            </a:r>
            <a:r>
              <a:rPr b="0"/>
              <a:t>lekarz stażysta i doktorant Warszawskiego Uniwersytetu Medycznego. W swoich badaniach zajmuje się zastosowaniem terapeutycznego mRNA w leczeniu nowotworów.  </a:t>
            </a:r>
          </a:p>
        </p:txBody>
      </p:sp>
      <p:pic>
        <p:nvPicPr>
          <p:cNvPr id="303" name="Obraz 4" descr="Obraz 4"/>
          <p:cNvPicPr>
            <a:picLocks noChangeAspect="1"/>
          </p:cNvPicPr>
          <p:nvPr/>
        </p:nvPicPr>
        <p:blipFill>
          <a:blip r:embed="rId2"/>
          <a:stretch>
            <a:fillRect/>
          </a:stretch>
        </p:blipFill>
        <p:spPr>
          <a:xfrm>
            <a:off x="-960566" y="287689"/>
            <a:ext cx="4461294" cy="315257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ytuł 1"/>
          <p:cNvSpPr txBox="1">
            <a:spLocks noGrp="1"/>
          </p:cNvSpPr>
          <p:nvPr>
            <p:ph type="title"/>
          </p:nvPr>
        </p:nvSpPr>
        <p:spPr>
          <a:xfrm>
            <a:off x="489260" y="1148012"/>
            <a:ext cx="3826263" cy="783221"/>
          </a:xfrm>
          <a:prstGeom prst="rect">
            <a:avLst/>
          </a:prstGeom>
        </p:spPr>
        <p:txBody>
          <a:bodyPr/>
          <a:lstStyle>
            <a:lvl1pPr>
              <a:defRPr sz="3200"/>
            </a:lvl1pPr>
          </a:lstStyle>
          <a:p>
            <a:r>
              <a:t>Alfred Nobel</a:t>
            </a:r>
          </a:p>
        </p:txBody>
      </p:sp>
      <p:sp>
        <p:nvSpPr>
          <p:cNvPr id="249" name="Symbol zastępczy zawartości 2"/>
          <p:cNvSpPr txBox="1">
            <a:spLocks noGrp="1"/>
          </p:cNvSpPr>
          <p:nvPr>
            <p:ph type="body" idx="1"/>
          </p:nvPr>
        </p:nvSpPr>
        <p:spPr>
          <a:xfrm>
            <a:off x="489261" y="1887826"/>
            <a:ext cx="10494690" cy="4222409"/>
          </a:xfrm>
          <a:prstGeom prst="rect">
            <a:avLst/>
          </a:prstGeom>
        </p:spPr>
        <p:txBody>
          <a:bodyPr/>
          <a:lstStyle/>
          <a:p>
            <a:pPr>
              <a:defRPr sz="1800" b="1"/>
            </a:pPr>
            <a:r>
              <a:t>21 X 1833 Sztokholm – 10 XII 1896 San Remo </a:t>
            </a:r>
          </a:p>
          <a:p>
            <a:pPr algn="just">
              <a:defRPr sz="1800"/>
            </a:pPr>
            <a:r>
              <a:t>Zajmował się wynalazkami o znaczeniu militarnym, takimi jak </a:t>
            </a:r>
            <a:r>
              <a:rPr b="1"/>
              <a:t>dynamit i proch bezdymny</a:t>
            </a:r>
            <a:r>
              <a:t>. Prowadził także prace m.in. nad: telefonem, bateriami, fonografem, elektrycznymi żarówkami, rozwojem syntetycznego kauczuku, skóry, jedwabiu. </a:t>
            </a:r>
          </a:p>
          <a:p>
            <a:pPr algn="just">
              <a:defRPr sz="1800"/>
            </a:pPr>
            <a:r>
              <a:t>Zgromadził majątek szacowany na ok</a:t>
            </a:r>
            <a:r>
              <a:rPr b="1"/>
              <a:t>. 6,5 miliona dolarów</a:t>
            </a:r>
            <a:r>
              <a:t>. Będąc wynalazcą zajmującym się między innymi odkryciami wykorzystywanymi w działaniach wojennych, zawdzięczał swoje bogactwo w dużej mierze produkcji </a:t>
            </a:r>
            <a:r>
              <a:rPr b="1"/>
              <a:t>„narzędzi śmierci”. </a:t>
            </a:r>
            <a:r>
              <a:t>Stanowiło to dla Nobla poważny problem moralny. Na wynalazcy głęboko odcisnęła się także osobista tragedia. W wyniku eksplozji nitrogliceryny w należącej do niego fabryce zginął jego brat. </a:t>
            </a:r>
          </a:p>
          <a:p>
            <a:pPr algn="just">
              <a:defRPr sz="1800"/>
            </a:pPr>
            <a:r>
              <a:t>Władał biegle kilkoma językami. Pisywał wiersze, pozostawił niedokończoną powieść.</a:t>
            </a:r>
            <a:br/>
            <a:r>
              <a:rPr b="1"/>
              <a:t>Był pacyfistą. Wierzył w dobroczynną rolę nauki i postępu technicznego.</a:t>
            </a:r>
          </a:p>
        </p:txBody>
      </p:sp>
      <p:pic>
        <p:nvPicPr>
          <p:cNvPr id="250" name="Obraz 3" descr="Obraz 3"/>
          <p:cNvPicPr>
            <a:picLocks noChangeAspect="1"/>
          </p:cNvPicPr>
          <p:nvPr/>
        </p:nvPicPr>
        <p:blipFill>
          <a:blip r:embed="rId2"/>
          <a:stretch>
            <a:fillRect/>
          </a:stretch>
        </p:blipFill>
        <p:spPr>
          <a:xfrm>
            <a:off x="-1258080" y="-1008774"/>
            <a:ext cx="4461293" cy="315257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ytuł 1"/>
          <p:cNvSpPr txBox="1">
            <a:spLocks noGrp="1"/>
          </p:cNvSpPr>
          <p:nvPr>
            <p:ph type="title"/>
          </p:nvPr>
        </p:nvSpPr>
        <p:spPr>
          <a:xfrm>
            <a:off x="489260" y="1148012"/>
            <a:ext cx="3826263" cy="783221"/>
          </a:xfrm>
          <a:prstGeom prst="rect">
            <a:avLst/>
          </a:prstGeom>
        </p:spPr>
        <p:txBody>
          <a:bodyPr/>
          <a:lstStyle>
            <a:lvl1pPr>
              <a:defRPr sz="3200"/>
            </a:lvl1pPr>
          </a:lstStyle>
          <a:p>
            <a:r>
              <a:t>Nagroda Nobla</a:t>
            </a:r>
          </a:p>
        </p:txBody>
      </p:sp>
      <p:sp>
        <p:nvSpPr>
          <p:cNvPr id="253" name="Symbol zastępczy zawartości 2"/>
          <p:cNvSpPr txBox="1">
            <a:spLocks noGrp="1"/>
          </p:cNvSpPr>
          <p:nvPr>
            <p:ph type="body" idx="1"/>
          </p:nvPr>
        </p:nvSpPr>
        <p:spPr>
          <a:xfrm>
            <a:off x="489261" y="1887826"/>
            <a:ext cx="10494690" cy="4222409"/>
          </a:xfrm>
          <a:prstGeom prst="rect">
            <a:avLst/>
          </a:prstGeom>
        </p:spPr>
        <p:txBody>
          <a:bodyPr/>
          <a:lstStyle/>
          <a:p>
            <a:pPr algn="just">
              <a:defRPr b="1"/>
            </a:pPr>
            <a:r>
              <a:t>Czy wiecie, jak wyglądały początki tego wyróżnienia?</a:t>
            </a:r>
          </a:p>
          <a:p>
            <a:pPr algn="just"/>
            <a:r>
              <a:t>Wszystko zaczęło się od </a:t>
            </a:r>
            <a:r>
              <a:rPr b="1"/>
              <a:t>testamentu Alfreda Nobla</a:t>
            </a:r>
            <a:r>
              <a:t>, zatwierdzonego 27 listopada 1895 roku. Na poznanie treści ostatniej woli wynalazcy dynamitu świat musiał poczekać jeszcze ponad rok. Po śmierci Nobla w 1896 roku, ku oburzeniu jego rodziny, okazało się, że szwedzki chemik zdecydował się </a:t>
            </a:r>
            <a:r>
              <a:rPr b="1"/>
              <a:t>przeznaczyć cały swój majątek na ufundowanie nagrody</a:t>
            </a:r>
            <a:r>
              <a:t>, którą dzisiaj znamy właśnie jako Nagrodę Nobla. </a:t>
            </a:r>
          </a:p>
          <a:p>
            <a:pPr algn="just"/>
            <a:r>
              <a:t>Zgodnie z wolą Nobla, wyróżnienie to miało trafiać do rąk osób, których osiągnięcia miały </a:t>
            </a:r>
            <a:r>
              <a:rPr b="1"/>
              <a:t>niebagatelne znaczenie dla dobra ludzkości</a:t>
            </a:r>
            <a:r>
              <a:t>. </a:t>
            </a:r>
          </a:p>
        </p:txBody>
      </p:sp>
      <p:pic>
        <p:nvPicPr>
          <p:cNvPr id="254" name="Obraz 3" descr="Obraz 3"/>
          <p:cNvPicPr>
            <a:picLocks noChangeAspect="1"/>
          </p:cNvPicPr>
          <p:nvPr/>
        </p:nvPicPr>
        <p:blipFill>
          <a:blip r:embed="rId2"/>
          <a:stretch>
            <a:fillRect/>
          </a:stretch>
        </p:blipFill>
        <p:spPr>
          <a:xfrm>
            <a:off x="-1258080" y="-1008774"/>
            <a:ext cx="4461293" cy="315257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ytuł 1"/>
          <p:cNvSpPr txBox="1">
            <a:spLocks noGrp="1"/>
          </p:cNvSpPr>
          <p:nvPr>
            <p:ph type="title"/>
          </p:nvPr>
        </p:nvSpPr>
        <p:spPr>
          <a:xfrm>
            <a:off x="489259" y="1148012"/>
            <a:ext cx="5336508" cy="783221"/>
          </a:xfrm>
          <a:prstGeom prst="rect">
            <a:avLst/>
          </a:prstGeom>
        </p:spPr>
        <p:txBody>
          <a:bodyPr/>
          <a:lstStyle>
            <a:lvl1pPr defTabSz="868680">
              <a:defRPr sz="3000"/>
            </a:lvl1pPr>
          </a:lstStyle>
          <a:p>
            <a:r>
              <a:t>Pięć czy sześć Nagród Nobla?</a:t>
            </a:r>
          </a:p>
        </p:txBody>
      </p:sp>
      <p:sp>
        <p:nvSpPr>
          <p:cNvPr id="257" name="Symbol zastępczy zawartości 2"/>
          <p:cNvSpPr txBox="1">
            <a:spLocks noGrp="1"/>
          </p:cNvSpPr>
          <p:nvPr>
            <p:ph type="body" idx="1"/>
          </p:nvPr>
        </p:nvSpPr>
        <p:spPr>
          <a:xfrm>
            <a:off x="489261" y="1887826"/>
            <a:ext cx="10494690" cy="4222409"/>
          </a:xfrm>
          <a:prstGeom prst="rect">
            <a:avLst/>
          </a:prstGeom>
        </p:spPr>
        <p:txBody>
          <a:bodyPr/>
          <a:lstStyle/>
          <a:p>
            <a:pPr>
              <a:lnSpc>
                <a:spcPct val="108000"/>
              </a:lnSpc>
              <a:defRPr sz="1800" b="1"/>
            </a:pPr>
            <a:r>
              <a:t>W ilu dziedzinach przyznaje się to wyróżnienie?</a:t>
            </a:r>
          </a:p>
          <a:p>
            <a:pPr algn="just">
              <a:lnSpc>
                <a:spcPct val="108000"/>
              </a:lnSpc>
              <a:defRPr sz="1800"/>
            </a:pPr>
            <a:br>
              <a:rPr b="1"/>
            </a:br>
            <a:r>
              <a:t>Nagrodę Nobla przyznaje się w sześciu dziedzinach: </a:t>
            </a:r>
            <a:r>
              <a:rPr b="1"/>
              <a:t>fizyki, chemii, fizjologii lub medycyny, literatury i nauk ekonomicznych</a:t>
            </a:r>
            <a:r>
              <a:t>. Do tego należy doliczyć także </a:t>
            </a:r>
            <a:r>
              <a:rPr b="1"/>
              <a:t>Pokojową Nagrodę Nobla</a:t>
            </a:r>
            <a:r>
              <a:t> przyznawaną przez Norweski Komitet Noblowski. </a:t>
            </a:r>
          </a:p>
          <a:p>
            <a:pPr algn="just">
              <a:lnSpc>
                <a:spcPct val="108000"/>
              </a:lnSpc>
              <a:defRPr sz="1800"/>
            </a:pPr>
            <a:br/>
            <a:r>
              <a:t>Co ciekawe, w swoim testamencie Nobel wspomniał </a:t>
            </a:r>
            <a:r>
              <a:rPr b="1"/>
              <a:t>jedynie o pięciu dziedzinach</a:t>
            </a:r>
            <a:r>
              <a:t>, </a:t>
            </a:r>
            <a:br/>
            <a:r>
              <a:t>w których miała być przyznawana nagroda. W ostatniej woli Szweda </a:t>
            </a:r>
            <a:r>
              <a:rPr b="1"/>
              <a:t>nie było mowy </a:t>
            </a:r>
            <a:br>
              <a:rPr b="1"/>
            </a:br>
            <a:r>
              <a:rPr b="1"/>
              <a:t>o dziedzinie nauk ekonomicznych</a:t>
            </a:r>
            <a:r>
              <a:t>. Historia wyróżnienia w tej dziedzinie zaczyna się w 1968 roku, gdy </a:t>
            </a:r>
            <a:r>
              <a:rPr b="1"/>
              <a:t>Bank Szwecji przekazał Fundacji Noblowskiej datek</a:t>
            </a:r>
            <a:r>
              <a:t> potrzebny do ufundowania tej nagrody. Co więcej, oficjalnie nie jest to tak naprawdę Nagroda Nobla, lecz </a:t>
            </a:r>
            <a:r>
              <a:rPr b="1"/>
              <a:t>Nagroda Banku Szwecji im. A. Nobla w dziedzinie nauk ekonomicznych</a:t>
            </a:r>
            <a:r>
              <a:t>. </a:t>
            </a:r>
          </a:p>
        </p:txBody>
      </p:sp>
      <p:pic>
        <p:nvPicPr>
          <p:cNvPr id="258" name="Obraz 3" descr="Obraz 3"/>
          <p:cNvPicPr>
            <a:picLocks noChangeAspect="1"/>
          </p:cNvPicPr>
          <p:nvPr/>
        </p:nvPicPr>
        <p:blipFill>
          <a:blip r:embed="rId2"/>
          <a:stretch>
            <a:fillRect/>
          </a:stretch>
        </p:blipFill>
        <p:spPr>
          <a:xfrm>
            <a:off x="-1258080" y="-1008774"/>
            <a:ext cx="4461293" cy="315257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ymbol zastępczy zawartości 2"/>
          <p:cNvSpPr txBox="1">
            <a:spLocks noGrp="1"/>
          </p:cNvSpPr>
          <p:nvPr>
            <p:ph type="body" idx="1"/>
          </p:nvPr>
        </p:nvSpPr>
        <p:spPr>
          <a:xfrm>
            <a:off x="3058162" y="732132"/>
            <a:ext cx="7862756" cy="5322982"/>
          </a:xfrm>
          <a:prstGeom prst="rect">
            <a:avLst/>
          </a:prstGeom>
        </p:spPr>
        <p:txBody>
          <a:bodyPr/>
          <a:lstStyle/>
          <a:p>
            <a:pPr>
              <a:lnSpc>
                <a:spcPct val="108000"/>
              </a:lnSpc>
              <a:defRPr b="1"/>
            </a:pPr>
            <a:r>
              <a:t>Nagroda Nobla w dziedzinie fizjologii lub medycyny</a:t>
            </a:r>
            <a:endParaRPr sz="1700"/>
          </a:p>
          <a:p>
            <a:pPr algn="just">
              <a:lnSpc>
                <a:spcPct val="108000"/>
              </a:lnSpc>
              <a:defRPr sz="1700" b="1"/>
            </a:pPr>
            <a:r>
              <a:t>Trzecie</a:t>
            </a:r>
            <a:r>
              <a:rPr b="0"/>
              <a:t> wymienione w testamencie Alfreda Nobla </a:t>
            </a:r>
            <a:r>
              <a:t>wyróżnienie</a:t>
            </a:r>
            <a:r>
              <a:rPr b="0"/>
              <a:t> miało przypadać </a:t>
            </a:r>
            <a:r>
              <a:t>osobie, która dokona najważniejszego odkrycia w dziedzinie fizjologii lub medycyny</a:t>
            </a:r>
            <a:r>
              <a:rPr b="0"/>
              <a:t>. Nagrodę przyznaje się </a:t>
            </a:r>
            <a:r>
              <a:t>wyłącznie za konkretne, niosące wartość dla nauk przyrodniczych lub medycyny osiągnięcia</a:t>
            </a:r>
            <a:r>
              <a:rPr b="0"/>
              <a:t>, a nie za całokształt działalności badawczej. Wyróżnienie jest wręczane </a:t>
            </a:r>
            <a:r>
              <a:t>od początku trwania konkursu</a:t>
            </a:r>
            <a:r>
              <a:rPr b="0"/>
              <a:t>, czyli od 1901 roku. </a:t>
            </a:r>
          </a:p>
          <a:p>
            <a:pPr algn="just">
              <a:lnSpc>
                <a:spcPct val="108000"/>
              </a:lnSpc>
              <a:defRPr sz="1700"/>
            </a:pPr>
            <a:r>
              <a:t>Pierwszym jego laureatem został </a:t>
            </a:r>
            <a:r>
              <a:rPr b="1"/>
              <a:t>Emil Adolf von Behring</a:t>
            </a:r>
            <a:r>
              <a:t>, uhonorowany za </a:t>
            </a:r>
            <a:r>
              <a:rPr b="1"/>
              <a:t>prace nad surowicami odpornościowymi (i ich zastosowania w leczeniu błonicy). </a:t>
            </a:r>
            <a:r>
              <a:t>Prace te „otworzyły nową drogę dla medycyny, dając lekarzom broń przeciwko chorobie i śmierci”. </a:t>
            </a:r>
            <a:r>
              <a:rPr b="1"/>
              <a:t>Behring (wraz z Shibasaburo Kitasato) opracował surowice antytoksyczne: przeciwbłoniczą i przeciwtężcową</a:t>
            </a:r>
            <a:r>
              <a:t>, co stanowiło przełom w leczeniu chorób zakaźnych i otworzyło drogę do dalszego </a:t>
            </a:r>
            <a:r>
              <a:rPr b="1"/>
              <a:t>rozwoju nowej dziedziny medycyny – immunologii.</a:t>
            </a:r>
            <a:endParaRPr sz="2400" b="1"/>
          </a:p>
          <a:p>
            <a:pPr>
              <a:lnSpc>
                <a:spcPct val="108000"/>
              </a:lnSpc>
              <a:defRPr sz="2400" b="1"/>
            </a:pPr>
            <a:br/>
            <a:endParaRPr/>
          </a:p>
        </p:txBody>
      </p:sp>
      <p:pic>
        <p:nvPicPr>
          <p:cNvPr id="261" name="Obraz 3" descr="Obraz 3"/>
          <p:cNvPicPr>
            <a:picLocks noChangeAspect="1"/>
          </p:cNvPicPr>
          <p:nvPr/>
        </p:nvPicPr>
        <p:blipFill>
          <a:blip r:embed="rId2"/>
          <a:stretch>
            <a:fillRect/>
          </a:stretch>
        </p:blipFill>
        <p:spPr>
          <a:xfrm>
            <a:off x="-1258080" y="-1008774"/>
            <a:ext cx="4461293" cy="315257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ymbol zastępczy zawartości 2"/>
          <p:cNvSpPr txBox="1">
            <a:spLocks noGrp="1"/>
          </p:cNvSpPr>
          <p:nvPr>
            <p:ph type="body" idx="1"/>
          </p:nvPr>
        </p:nvSpPr>
        <p:spPr>
          <a:xfrm>
            <a:off x="3058162" y="732132"/>
            <a:ext cx="7862756" cy="5155714"/>
          </a:xfrm>
          <a:prstGeom prst="rect">
            <a:avLst/>
          </a:prstGeom>
        </p:spPr>
        <p:txBody>
          <a:bodyPr/>
          <a:lstStyle/>
          <a:p>
            <a:pPr>
              <a:defRPr b="1"/>
            </a:pPr>
            <a:r>
              <a:t>Kto decyduje o wyborze laureata?</a:t>
            </a:r>
          </a:p>
          <a:p>
            <a:pPr algn="just">
              <a:defRPr sz="1800"/>
            </a:pPr>
            <a:r>
              <a:t>Za wybór laureata Nagrody Nobla w dziedzinie fizjologii lub medycyny odpowiada </a:t>
            </a:r>
            <a:r>
              <a:rPr b="1"/>
              <a:t>Zgromadzenie Noblowskie</a:t>
            </a:r>
            <a:r>
              <a:t>, działające przy </a:t>
            </a:r>
            <a:r>
              <a:rPr b="1"/>
              <a:t>Królewskim Karolińskim Instytucie Medyczno-Chirurgicznym, złożone z 50 członków. </a:t>
            </a:r>
            <a:r>
              <a:t>Laureat jest wyłaniany z </a:t>
            </a:r>
            <a:r>
              <a:rPr b="1"/>
              <a:t>grupy osób zarekomendowanych </a:t>
            </a:r>
            <a:r>
              <a:t>przez Komitet Noblowski w dziedzinie fizjologii lub medycyny, który pozostaje </a:t>
            </a:r>
            <a:r>
              <a:rPr b="1"/>
              <a:t>organem recenzującym</a:t>
            </a:r>
            <a:r>
              <a:t> nominacje i </a:t>
            </a:r>
            <a:r>
              <a:rPr b="1"/>
              <a:t>wybierającym odpowiednich kandydatów</a:t>
            </a:r>
            <a:r>
              <a:t>. Komitet ten składa się z </a:t>
            </a:r>
            <a:r>
              <a:rPr b="1"/>
              <a:t>pięciu członków </a:t>
            </a:r>
            <a:r>
              <a:t>oraz </a:t>
            </a:r>
            <a:r>
              <a:rPr b="1"/>
              <a:t>sekretarza przy Komitecie i Zgromadzeniu Noblowskim</a:t>
            </a:r>
            <a:r>
              <a:t>.</a:t>
            </a:r>
          </a:p>
          <a:p>
            <a:pPr algn="just">
              <a:defRPr sz="1800"/>
            </a:pPr>
            <a:endParaRPr/>
          </a:p>
          <a:p>
            <a:pPr algn="just">
              <a:defRPr sz="1800"/>
            </a:pPr>
            <a:r>
              <a:t>Uroczyste wręczenie nagród następuje </a:t>
            </a:r>
            <a:r>
              <a:rPr b="1"/>
              <a:t>10 grudnia w Filharmonii </a:t>
            </a:r>
            <a:br>
              <a:rPr b="1"/>
            </a:br>
            <a:r>
              <a:rPr b="1"/>
              <a:t>w Sztokholmie</a:t>
            </a:r>
            <a:r>
              <a:t>. Podczas ceremonii laureaci otrzymują </a:t>
            </a:r>
            <a:r>
              <a:rPr b="1"/>
              <a:t>medale, dyplomy oraz potwierdzenie nagrody pieniężnej</a:t>
            </a:r>
            <a:r>
              <a:t>. </a:t>
            </a:r>
          </a:p>
        </p:txBody>
      </p:sp>
      <p:pic>
        <p:nvPicPr>
          <p:cNvPr id="264" name="Obraz 3" descr="Obraz 3"/>
          <p:cNvPicPr>
            <a:picLocks noChangeAspect="1"/>
          </p:cNvPicPr>
          <p:nvPr/>
        </p:nvPicPr>
        <p:blipFill>
          <a:blip r:embed="rId2"/>
          <a:stretch>
            <a:fillRect/>
          </a:stretch>
        </p:blipFill>
        <p:spPr>
          <a:xfrm>
            <a:off x="-1258080" y="-1008774"/>
            <a:ext cx="4461293" cy="315257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ymbol zastępczy zawartości 2"/>
          <p:cNvSpPr txBox="1">
            <a:spLocks noGrp="1"/>
          </p:cNvSpPr>
          <p:nvPr>
            <p:ph type="body" idx="1"/>
          </p:nvPr>
        </p:nvSpPr>
        <p:spPr>
          <a:xfrm>
            <a:off x="3058162" y="732132"/>
            <a:ext cx="7862756" cy="5155714"/>
          </a:xfrm>
          <a:prstGeom prst="rect">
            <a:avLst/>
          </a:prstGeom>
        </p:spPr>
        <p:txBody>
          <a:bodyPr/>
          <a:lstStyle/>
          <a:p>
            <a:pPr algn="just">
              <a:defRPr b="1"/>
            </a:pPr>
            <a:r>
              <a:t>Nagrodę Nobla w dziedzinie fizjologii i medycyny 2022roku otrzymał Svante Pääbo za „za odkrycia dotyczące genomów wymarłych człowiekowatych i ewolucji człowieka”.</a:t>
            </a:r>
          </a:p>
          <a:p>
            <a:pPr algn="just">
              <a:defRPr b="1"/>
            </a:pPr>
            <a:endParaRPr/>
          </a:p>
          <a:p>
            <a:pPr algn="just">
              <a:defRPr b="1"/>
            </a:pPr>
            <a:r>
              <a:t>Odkrycia naukowca pozwoliły na porównanie genomów współczesnego człowieka i naszych najbliższych, wymarłych już gatunków pokrewnych. Jego pionierskie badania dały początek nowej dyscyplinie naukowej – paleogenomice.</a:t>
            </a:r>
            <a:br/>
            <a:br/>
            <a:r>
              <a:t>Badania Svante Pääbo pozwoliły nam lepiej zrozumieć „skąd pochodzimy” oraz wskazać co „odróżnia nas” od innych gatunków hominidów</a:t>
            </a:r>
          </a:p>
        </p:txBody>
      </p:sp>
      <p:pic>
        <p:nvPicPr>
          <p:cNvPr id="267" name="Obraz 3" descr="Obraz 3"/>
          <p:cNvPicPr>
            <a:picLocks noChangeAspect="1"/>
          </p:cNvPicPr>
          <p:nvPr/>
        </p:nvPicPr>
        <p:blipFill>
          <a:blip r:embed="rId2"/>
          <a:stretch>
            <a:fillRect/>
          </a:stretch>
        </p:blipFill>
        <p:spPr>
          <a:xfrm>
            <a:off x="-1258080" y="-1008774"/>
            <a:ext cx="4461293" cy="315257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ytuł 1"/>
          <p:cNvSpPr txBox="1">
            <a:spLocks noGrp="1"/>
          </p:cNvSpPr>
          <p:nvPr>
            <p:ph type="body" idx="1"/>
          </p:nvPr>
        </p:nvSpPr>
        <p:spPr>
          <a:xfrm>
            <a:off x="3021981" y="731836"/>
            <a:ext cx="8229602" cy="4932986"/>
          </a:xfrm>
          <a:prstGeom prst="rect">
            <a:avLst/>
          </a:prstGeom>
        </p:spPr>
        <p:txBody>
          <a:bodyPr/>
          <a:lstStyle/>
          <a:p>
            <a:pPr algn="just" defTabSz="777240">
              <a:lnSpc>
                <a:spcPct val="108000"/>
              </a:lnSpc>
              <a:spcBef>
                <a:spcPts val="800"/>
              </a:spcBef>
              <a:defRPr sz="1800" b="1"/>
            </a:pPr>
            <a:r>
              <a:t>Kto otrzymał Nagrodę Nobla w dziedzinie fizjologii lub medycyny w 2023 roku?	</a:t>
            </a:r>
            <a:br/>
            <a:br/>
            <a:r>
              <a:rPr b="0"/>
              <a:t>W 2023 roku Karolinska Institutet zdecydował się wyróżnić </a:t>
            </a:r>
            <a:r>
              <a:t>Katalin Karikó </a:t>
            </a:r>
            <a:br/>
            <a:r>
              <a:t>i Drew Weissmana </a:t>
            </a:r>
            <a:r>
              <a:rPr b="0"/>
              <a:t>„za odkrycia dotyczące modyfikacji nukleozydów, które umożliwiły stworzenie skutecznych szczepionek mRNA przeciwko </a:t>
            </a:r>
            <a:br>
              <a:rPr b="0"/>
            </a:br>
            <a:r>
              <a:rPr b="0"/>
              <a:t>COVID-19”.											 </a:t>
            </a:r>
            <a:br>
              <a:rPr b="0"/>
            </a:br>
            <a:br>
              <a:rPr b="0"/>
            </a:br>
            <a:r>
              <a:rPr b="0"/>
              <a:t>Odkrycia naukowców były kluczowe w tworzeniu szczepionek przeciwko COVID-19 w trakcie pandemii, która rozpoczęła się na początku 2020 roku. Poprzez ich przełomowe osiągnięcia, które całkowicie zmieniły nasze rozumienie jak </a:t>
            </a:r>
            <a:r>
              <a:t>cząsteczka</a:t>
            </a:r>
            <a:r>
              <a:rPr b="0"/>
              <a:t> </a:t>
            </a:r>
            <a:r>
              <a:t>mRNA</a:t>
            </a:r>
            <a:r>
              <a:rPr b="0"/>
              <a:t> wpływa na układ immunologiczny, laureaci przyczynili się do wytworzenia szczepionki w niespotykanym wcześniej tempie.  </a:t>
            </a:r>
          </a:p>
        </p:txBody>
      </p:sp>
      <p:pic>
        <p:nvPicPr>
          <p:cNvPr id="270" name="Obraz 4" descr="Obraz 4"/>
          <p:cNvPicPr>
            <a:picLocks noChangeAspect="1"/>
          </p:cNvPicPr>
          <p:nvPr/>
        </p:nvPicPr>
        <p:blipFill>
          <a:blip r:embed="rId2"/>
          <a:stretch>
            <a:fillRect/>
          </a:stretch>
        </p:blipFill>
        <p:spPr>
          <a:xfrm>
            <a:off x="-1258080" y="-1008774"/>
            <a:ext cx="4461293" cy="315257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Obraz 4" descr="Obraz 4"/>
          <p:cNvPicPr>
            <a:picLocks noChangeAspect="1"/>
          </p:cNvPicPr>
          <p:nvPr/>
        </p:nvPicPr>
        <p:blipFill>
          <a:blip r:embed="rId2"/>
          <a:stretch>
            <a:fillRect/>
          </a:stretch>
        </p:blipFill>
        <p:spPr>
          <a:xfrm>
            <a:off x="-1180021" y="-663086"/>
            <a:ext cx="4461293" cy="3152577"/>
          </a:xfrm>
          <a:prstGeom prst="rect">
            <a:avLst/>
          </a:prstGeom>
          <a:ln w="12700">
            <a:miter lim="400000"/>
          </a:ln>
        </p:spPr>
      </p:pic>
      <p:pic>
        <p:nvPicPr>
          <p:cNvPr id="273" name="Image" descr="Image"/>
          <p:cNvPicPr>
            <a:picLocks noChangeAspect="1"/>
          </p:cNvPicPr>
          <p:nvPr/>
        </p:nvPicPr>
        <p:blipFill>
          <a:blip r:embed="rId3"/>
          <a:stretch>
            <a:fillRect/>
          </a:stretch>
        </p:blipFill>
        <p:spPr>
          <a:xfrm>
            <a:off x="4407806" y="268229"/>
            <a:ext cx="4993858" cy="3302390"/>
          </a:xfrm>
          <a:prstGeom prst="rect">
            <a:avLst/>
          </a:prstGeom>
          <a:ln w="12700">
            <a:miter lim="400000"/>
          </a:ln>
        </p:spPr>
      </p:pic>
      <p:sp>
        <p:nvSpPr>
          <p:cNvPr id="274" name="Tytuł 1"/>
          <p:cNvSpPr txBox="1">
            <a:spLocks noGrp="1"/>
          </p:cNvSpPr>
          <p:nvPr>
            <p:ph type="body" sz="quarter" idx="1"/>
          </p:nvPr>
        </p:nvSpPr>
        <p:spPr>
          <a:xfrm>
            <a:off x="2982160" y="3784622"/>
            <a:ext cx="3780836" cy="2361930"/>
          </a:xfrm>
          <a:prstGeom prst="rect">
            <a:avLst/>
          </a:prstGeom>
        </p:spPr>
        <p:txBody>
          <a:bodyPr/>
          <a:lstStyle/>
          <a:p>
            <a:pPr>
              <a:defRPr b="1"/>
            </a:pPr>
            <a:r>
              <a:t>Katalin Karikó </a:t>
            </a:r>
            <a:r>
              <a:rPr b="0"/>
              <a:t>(ur. 1955r.)</a:t>
            </a:r>
          </a:p>
          <a:p>
            <a:r>
              <a:t>węgierska biochemiczka; </a:t>
            </a:r>
            <a:br/>
            <a:r>
              <a:t>swoje przełomowe osiągnięcia realizowała na Uniwersytecie Pensylwanii, USA</a:t>
            </a:r>
          </a:p>
        </p:txBody>
      </p:sp>
      <p:sp>
        <p:nvSpPr>
          <p:cNvPr id="275" name="Tytuł 1"/>
          <p:cNvSpPr txBox="1"/>
          <p:nvPr/>
        </p:nvSpPr>
        <p:spPr>
          <a:xfrm>
            <a:off x="6783589" y="3819705"/>
            <a:ext cx="3780837" cy="2361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914400">
              <a:lnSpc>
                <a:spcPct val="120000"/>
              </a:lnSpc>
              <a:spcBef>
                <a:spcPts val="1000"/>
              </a:spcBef>
              <a:defRPr sz="2000" b="1">
                <a:solidFill>
                  <a:srgbClr val="0A1251"/>
                </a:solidFill>
                <a:latin typeface="Raleway"/>
                <a:ea typeface="Raleway"/>
                <a:cs typeface="Raleway"/>
                <a:sym typeface="Raleway"/>
              </a:defRPr>
            </a:pPr>
            <a:r>
              <a:t>Drew Weissman </a:t>
            </a:r>
            <a:r>
              <a:rPr b="0"/>
              <a:t>(ur. 1959r.)</a:t>
            </a:r>
          </a:p>
          <a:p>
            <a:pPr defTabSz="914400">
              <a:lnSpc>
                <a:spcPct val="120000"/>
              </a:lnSpc>
              <a:spcBef>
                <a:spcPts val="1000"/>
              </a:spcBef>
              <a:defRPr sz="2000">
                <a:solidFill>
                  <a:srgbClr val="0A1251"/>
                </a:solidFill>
                <a:latin typeface="Raleway"/>
                <a:ea typeface="Raleway"/>
                <a:cs typeface="Raleway"/>
                <a:sym typeface="Raleway"/>
              </a:defRPr>
            </a:pPr>
            <a:r>
              <a:t>amerykański lekarz; </a:t>
            </a:r>
            <a:br/>
            <a:r>
              <a:t>profesor Penn Institute for RNA Innovations, Uniwersytet Pensylwanii, USA</a:t>
            </a:r>
          </a:p>
        </p:txBody>
      </p:sp>
      <p:sp>
        <p:nvSpPr>
          <p:cNvPr id="276" name="Tytuł 1"/>
          <p:cNvSpPr txBox="1"/>
          <p:nvPr/>
        </p:nvSpPr>
        <p:spPr>
          <a:xfrm>
            <a:off x="2945503" y="6042039"/>
            <a:ext cx="1359487" cy="643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just" defTabSz="914400">
              <a:lnSpc>
                <a:spcPct val="120000"/>
              </a:lnSpc>
              <a:spcBef>
                <a:spcPts val="1000"/>
              </a:spcBef>
              <a:defRPr sz="800">
                <a:solidFill>
                  <a:srgbClr val="0A1251"/>
                </a:solidFill>
                <a:latin typeface="Raleway"/>
                <a:ea typeface="Raleway"/>
                <a:cs typeface="Raleway"/>
                <a:sym typeface="Raleway"/>
              </a:defRPr>
            </a:lvl1pPr>
          </a:lstStyle>
          <a:p>
            <a:r>
              <a:t>Źródło: nobelprize.org</a:t>
            </a:r>
          </a:p>
        </p:txBody>
      </p:sp>
    </p:spTree>
  </p:cSld>
  <p:clrMapOvr>
    <a:masterClrMapping/>
  </p:clrMapOvr>
  <p:transition spd="med"/>
</p:sld>
</file>

<file path=ppt/theme/theme1.xml><?xml version="1.0" encoding="utf-8"?>
<a:theme xmlns:a="http://schemas.openxmlformats.org/drawingml/2006/main" name="DashVTI">
  <a:themeElements>
    <a:clrScheme name="DashVTI">
      <a:dk1>
        <a:srgbClr val="000000"/>
      </a:dk1>
      <a:lt1>
        <a:srgbClr val="FFFFFF"/>
      </a:lt1>
      <a:dk2>
        <a:srgbClr val="A7A7A7"/>
      </a:dk2>
      <a:lt2>
        <a:srgbClr val="535353"/>
      </a:lt2>
      <a:accent1>
        <a:srgbClr val="4472C4"/>
      </a:accent1>
      <a:accent2>
        <a:srgbClr val="ED7D31"/>
      </a:accent2>
      <a:accent3>
        <a:srgbClr val="A3A3A3"/>
      </a:accent3>
      <a:accent4>
        <a:srgbClr val="CF9B00"/>
      </a:accent4>
      <a:accent5>
        <a:srgbClr val="5B9BD5"/>
      </a:accent5>
      <a:accent6>
        <a:srgbClr val="70AD47"/>
      </a:accent6>
      <a:hlink>
        <a:srgbClr val="0000FF"/>
      </a:hlink>
      <a:folHlink>
        <a:srgbClr val="FF00FF"/>
      </a:folHlink>
    </a:clrScheme>
    <a:fontScheme name="DashVTI">
      <a:majorFont>
        <a:latin typeface="Helvetica"/>
        <a:ea typeface="Helvetica"/>
        <a:cs typeface="Helvetica"/>
      </a:majorFont>
      <a:minorFont>
        <a:latin typeface="Grandview Display"/>
        <a:ea typeface="Grandview Display"/>
        <a:cs typeface="Grandview Display"/>
      </a:minorFont>
    </a:fontScheme>
    <a:fmtScheme name="Dash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ashVTI">
  <a:themeElements>
    <a:clrScheme name="DashVTI">
      <a:dk1>
        <a:srgbClr val="000000"/>
      </a:dk1>
      <a:lt1>
        <a:srgbClr val="FFFFFF"/>
      </a:lt1>
      <a:dk2>
        <a:srgbClr val="A7A7A7"/>
      </a:dk2>
      <a:lt2>
        <a:srgbClr val="535353"/>
      </a:lt2>
      <a:accent1>
        <a:srgbClr val="4472C4"/>
      </a:accent1>
      <a:accent2>
        <a:srgbClr val="ED7D31"/>
      </a:accent2>
      <a:accent3>
        <a:srgbClr val="A3A3A3"/>
      </a:accent3>
      <a:accent4>
        <a:srgbClr val="CF9B00"/>
      </a:accent4>
      <a:accent5>
        <a:srgbClr val="5B9BD5"/>
      </a:accent5>
      <a:accent6>
        <a:srgbClr val="70AD47"/>
      </a:accent6>
      <a:hlink>
        <a:srgbClr val="0000FF"/>
      </a:hlink>
      <a:folHlink>
        <a:srgbClr val="FF00FF"/>
      </a:folHlink>
    </a:clrScheme>
    <a:fontScheme name="DashVTI">
      <a:majorFont>
        <a:latin typeface="Helvetica"/>
        <a:ea typeface="Helvetica"/>
        <a:cs typeface="Helvetica"/>
      </a:majorFont>
      <a:minorFont>
        <a:latin typeface="Grandview Display"/>
        <a:ea typeface="Grandview Display"/>
        <a:cs typeface="Grandview Display"/>
      </a:minorFont>
    </a:fontScheme>
    <a:fmtScheme name="Dash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randview Displ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1631</Words>
  <Application>Microsoft Office PowerPoint</Application>
  <PresentationFormat>Panoramiczny</PresentationFormat>
  <Paragraphs>64</Paragraphs>
  <Slides>17</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17</vt:i4>
      </vt:variant>
    </vt:vector>
  </HeadingPairs>
  <TitlesOfParts>
    <vt:vector size="22" baseType="lpstr">
      <vt:lpstr>Bree Serif</vt:lpstr>
      <vt:lpstr>Grandview Display</vt:lpstr>
      <vt:lpstr>Raleway</vt:lpstr>
      <vt:lpstr>Raleway Light</vt:lpstr>
      <vt:lpstr>DashVTI</vt:lpstr>
      <vt:lpstr>Prezentacja programu PowerPoint</vt:lpstr>
      <vt:lpstr>Alfred Nobel</vt:lpstr>
      <vt:lpstr>Nagroda Nobla</vt:lpstr>
      <vt:lpstr>Pięć czy sześć Nagród Nobla?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user</dc:creator>
  <cp:lastModifiedBy>Agata Ludwiniak</cp:lastModifiedBy>
  <cp:revision>1</cp:revision>
  <dcterms:modified xsi:type="dcterms:W3CDTF">2023-10-04T15:30:51Z</dcterms:modified>
</cp:coreProperties>
</file>